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29"/>
  </p:notesMasterIdLst>
  <p:sldIdLst>
    <p:sldId id="256" r:id="rId3"/>
    <p:sldId id="331" r:id="rId4"/>
    <p:sldId id="257" r:id="rId5"/>
    <p:sldId id="260" r:id="rId6"/>
    <p:sldId id="259" r:id="rId7"/>
    <p:sldId id="262" r:id="rId8"/>
    <p:sldId id="261" r:id="rId9"/>
    <p:sldId id="319" r:id="rId10"/>
    <p:sldId id="323" r:id="rId11"/>
    <p:sldId id="330" r:id="rId12"/>
    <p:sldId id="322" r:id="rId13"/>
    <p:sldId id="324" r:id="rId14"/>
    <p:sldId id="325" r:id="rId15"/>
    <p:sldId id="337" r:id="rId16"/>
    <p:sldId id="338" r:id="rId17"/>
    <p:sldId id="333" r:id="rId18"/>
    <p:sldId id="339" r:id="rId19"/>
    <p:sldId id="340" r:id="rId20"/>
    <p:sldId id="341" r:id="rId21"/>
    <p:sldId id="342" r:id="rId22"/>
    <p:sldId id="343" r:id="rId23"/>
    <p:sldId id="326" r:id="rId24"/>
    <p:sldId id="327" r:id="rId25"/>
    <p:sldId id="345" r:id="rId26"/>
    <p:sldId id="346" r:id="rId27"/>
    <p:sldId id="32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AC4814-536E-3EC9-A995-DA4B420DFB40}" v="1048" dt="2024-09-16T22:04:28.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01D43F-460F-4A17-9F20-9BA076B6FF6C}"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A772AFC7-C724-4BA5-BB53-74171F45D57E}">
      <dgm:prSet/>
      <dgm:spPr/>
      <dgm:t>
        <a:bodyPr/>
        <a:lstStyle/>
        <a:p>
          <a:r>
            <a:rPr lang="en-US" dirty="0"/>
            <a:t>Study Bitcoin!</a:t>
          </a:r>
        </a:p>
      </dgm:t>
    </dgm:pt>
    <dgm:pt modelId="{A7975459-9BED-4DC9-9AB6-07750495E2A3}" type="parTrans" cxnId="{F4842AC7-6205-4FD2-AEDB-77F4F2271FBD}">
      <dgm:prSet/>
      <dgm:spPr/>
      <dgm:t>
        <a:bodyPr/>
        <a:lstStyle/>
        <a:p>
          <a:endParaRPr lang="en-US"/>
        </a:p>
      </dgm:t>
    </dgm:pt>
    <dgm:pt modelId="{D5F8C983-7A05-4CCD-81BF-CB67897539C9}" type="sibTrans" cxnId="{F4842AC7-6205-4FD2-AEDB-77F4F2271FBD}">
      <dgm:prSet/>
      <dgm:spPr/>
      <dgm:t>
        <a:bodyPr/>
        <a:lstStyle/>
        <a:p>
          <a:endParaRPr lang="en-US"/>
        </a:p>
      </dgm:t>
    </dgm:pt>
    <dgm:pt modelId="{B76E74B5-5AA4-43FE-9231-1092F3DC4065}">
      <dgm:prSet/>
      <dgm:spPr/>
      <dgm:t>
        <a:bodyPr/>
        <a:lstStyle/>
        <a:p>
          <a:r>
            <a:rPr lang="en-US" dirty="0"/>
            <a:t>Bitcoin 101 Presentation</a:t>
          </a:r>
        </a:p>
      </dgm:t>
    </dgm:pt>
    <dgm:pt modelId="{04229439-3633-4E9E-B3CE-C57E063A8F0D}" type="parTrans" cxnId="{E51BECE6-9517-4CBC-85B3-649D9348AC05}">
      <dgm:prSet/>
      <dgm:spPr/>
      <dgm:t>
        <a:bodyPr/>
        <a:lstStyle/>
        <a:p>
          <a:endParaRPr lang="en-US"/>
        </a:p>
      </dgm:t>
    </dgm:pt>
    <dgm:pt modelId="{4663798F-6804-46EC-B0CC-CA7604C87DEA}" type="sibTrans" cxnId="{E51BECE6-9517-4CBC-85B3-649D9348AC05}">
      <dgm:prSet/>
      <dgm:spPr/>
      <dgm:t>
        <a:bodyPr/>
        <a:lstStyle/>
        <a:p>
          <a:endParaRPr lang="en-US"/>
        </a:p>
      </dgm:t>
    </dgm:pt>
    <dgm:pt modelId="{BEDA3A29-0AC5-4379-9243-21DAEE2D5624}">
      <dgm:prSet/>
      <dgm:spPr/>
      <dgm:t>
        <a:bodyPr/>
        <a:lstStyle/>
        <a:p>
          <a:r>
            <a:rPr lang="en-US" dirty="0"/>
            <a:t>Volunteering</a:t>
          </a:r>
        </a:p>
      </dgm:t>
    </dgm:pt>
    <dgm:pt modelId="{20E81242-8222-4236-A1CF-EB014DB59110}" type="parTrans" cxnId="{C8135488-71B1-4BE4-9D6D-5ABF2A4C0CF2}">
      <dgm:prSet/>
      <dgm:spPr/>
      <dgm:t>
        <a:bodyPr/>
        <a:lstStyle/>
        <a:p>
          <a:endParaRPr lang="en-US"/>
        </a:p>
      </dgm:t>
    </dgm:pt>
    <dgm:pt modelId="{D02E1E43-AA75-4A27-8C0E-E89E9755CA00}" type="sibTrans" cxnId="{C8135488-71B1-4BE4-9D6D-5ABF2A4C0CF2}">
      <dgm:prSet/>
      <dgm:spPr/>
      <dgm:t>
        <a:bodyPr/>
        <a:lstStyle/>
        <a:p>
          <a:endParaRPr lang="en-US"/>
        </a:p>
      </dgm:t>
    </dgm:pt>
    <dgm:pt modelId="{CC99098B-9B5C-41B0-BEF6-E5A60D70AA29}">
      <dgm:prSet/>
      <dgm:spPr/>
      <dgm:t>
        <a:bodyPr/>
        <a:lstStyle/>
        <a:p>
          <a:r>
            <a:rPr lang="en-US" dirty="0"/>
            <a:t>Conference Trip</a:t>
          </a:r>
        </a:p>
      </dgm:t>
    </dgm:pt>
    <dgm:pt modelId="{7EAEB59C-54FE-4B3F-8B86-B849D90D42B1}" type="parTrans" cxnId="{BC857A25-E332-4918-B9AB-D6BFE851149A}">
      <dgm:prSet/>
      <dgm:spPr/>
      <dgm:t>
        <a:bodyPr/>
        <a:lstStyle/>
        <a:p>
          <a:endParaRPr lang="en-US"/>
        </a:p>
      </dgm:t>
    </dgm:pt>
    <dgm:pt modelId="{156AB303-A366-46B0-B129-D827CEA48231}" type="sibTrans" cxnId="{BC857A25-E332-4918-B9AB-D6BFE851149A}">
      <dgm:prSet/>
      <dgm:spPr/>
      <dgm:t>
        <a:bodyPr/>
        <a:lstStyle/>
        <a:p>
          <a:endParaRPr lang="en-US"/>
        </a:p>
      </dgm:t>
    </dgm:pt>
    <dgm:pt modelId="{28E0B6DA-B881-47F3-8AC0-F7E03959FD1D}">
      <dgm:prSet/>
      <dgm:spPr/>
      <dgm:t>
        <a:bodyPr/>
        <a:lstStyle/>
        <a:p>
          <a:r>
            <a:rPr lang="en-US" dirty="0"/>
            <a:t>Club Fair</a:t>
          </a:r>
        </a:p>
      </dgm:t>
    </dgm:pt>
    <dgm:pt modelId="{3E60DA79-811E-457C-B36C-03C0AAC687CB}" type="parTrans" cxnId="{F53BB9F4-AB48-4DCF-A554-2DF1B462DE30}">
      <dgm:prSet/>
      <dgm:spPr/>
      <dgm:t>
        <a:bodyPr/>
        <a:lstStyle/>
        <a:p>
          <a:endParaRPr lang="en-US"/>
        </a:p>
      </dgm:t>
    </dgm:pt>
    <dgm:pt modelId="{C2E2F0BC-77A6-4FC6-986E-2368E1619BEC}" type="sibTrans" cxnId="{F53BB9F4-AB48-4DCF-A554-2DF1B462DE30}">
      <dgm:prSet/>
      <dgm:spPr/>
      <dgm:t>
        <a:bodyPr/>
        <a:lstStyle/>
        <a:p>
          <a:endParaRPr lang="en-US"/>
        </a:p>
      </dgm:t>
    </dgm:pt>
    <dgm:pt modelId="{23EB7AA6-B63B-402E-84FA-2A6BDB19A265}">
      <dgm:prSet/>
      <dgm:spPr/>
      <dgm:t>
        <a:bodyPr/>
        <a:lstStyle/>
        <a:p>
          <a:r>
            <a:rPr lang="en-US" dirty="0"/>
            <a:t>Stranded Screening</a:t>
          </a:r>
        </a:p>
      </dgm:t>
    </dgm:pt>
    <dgm:pt modelId="{C702CF61-19F0-4819-A239-E0B0DC10FF5B}" type="parTrans" cxnId="{F810910F-03EB-42ED-AC64-C9565B6B5511}">
      <dgm:prSet/>
      <dgm:spPr/>
      <dgm:t>
        <a:bodyPr/>
        <a:lstStyle/>
        <a:p>
          <a:endParaRPr lang="en-US"/>
        </a:p>
      </dgm:t>
    </dgm:pt>
    <dgm:pt modelId="{946A1CB2-3F3E-40EA-9626-DB3BE3474D0A}" type="sibTrans" cxnId="{F810910F-03EB-42ED-AC64-C9565B6B5511}">
      <dgm:prSet/>
      <dgm:spPr/>
      <dgm:t>
        <a:bodyPr/>
        <a:lstStyle/>
        <a:p>
          <a:endParaRPr lang="en-US"/>
        </a:p>
      </dgm:t>
    </dgm:pt>
    <dgm:pt modelId="{E65C2A4D-2D4E-4708-BE78-FBE3716DC34B}">
      <dgm:prSet/>
      <dgm:spPr/>
      <dgm:t>
        <a:bodyPr/>
        <a:lstStyle/>
        <a:p>
          <a:r>
            <a:rPr lang="en-US" dirty="0" err="1"/>
            <a:t>Mystician</a:t>
          </a:r>
          <a:r>
            <a:rPr lang="en-US" dirty="0"/>
            <a:t> interview</a:t>
          </a:r>
        </a:p>
      </dgm:t>
    </dgm:pt>
    <dgm:pt modelId="{A3E1BF73-5CA6-4D30-9F68-EC8CD084E62F}" type="parTrans" cxnId="{E1A71779-DCB2-4102-B615-A923A3246347}">
      <dgm:prSet/>
      <dgm:spPr/>
      <dgm:t>
        <a:bodyPr/>
        <a:lstStyle/>
        <a:p>
          <a:endParaRPr lang="en-US"/>
        </a:p>
      </dgm:t>
    </dgm:pt>
    <dgm:pt modelId="{4EF9C9FD-CF92-4EB6-90A4-F5FB3BC19618}" type="sibTrans" cxnId="{E1A71779-DCB2-4102-B615-A923A3246347}">
      <dgm:prSet/>
      <dgm:spPr/>
      <dgm:t>
        <a:bodyPr/>
        <a:lstStyle/>
        <a:p>
          <a:endParaRPr lang="en-US"/>
        </a:p>
      </dgm:t>
    </dgm:pt>
    <dgm:pt modelId="{35958B0A-3871-40E9-9257-2CFB08661975}">
      <dgm:prSet/>
      <dgm:spPr/>
      <dgm:t>
        <a:bodyPr/>
        <a:lstStyle/>
        <a:p>
          <a:r>
            <a:rPr lang="en-US" dirty="0"/>
            <a:t>Financial Literacy week</a:t>
          </a:r>
        </a:p>
      </dgm:t>
    </dgm:pt>
    <dgm:pt modelId="{8687C452-80B8-4FEE-A2D9-9BBBA10E1A47}" type="parTrans" cxnId="{68308E60-5DD6-4291-B48B-AFA7AA303566}">
      <dgm:prSet/>
      <dgm:spPr/>
      <dgm:t>
        <a:bodyPr/>
        <a:lstStyle/>
        <a:p>
          <a:endParaRPr lang="en-US"/>
        </a:p>
      </dgm:t>
    </dgm:pt>
    <dgm:pt modelId="{F8B4FA91-83BE-4137-A846-32D97F22B45B}" type="sibTrans" cxnId="{68308E60-5DD6-4291-B48B-AFA7AA303566}">
      <dgm:prSet/>
      <dgm:spPr/>
      <dgm:t>
        <a:bodyPr/>
        <a:lstStyle/>
        <a:p>
          <a:endParaRPr lang="en-US"/>
        </a:p>
      </dgm:t>
    </dgm:pt>
    <dgm:pt modelId="{B04B75CE-C80D-47AA-9493-375299ED5C0C}">
      <dgm:prSet phldr="0"/>
      <dgm:spPr/>
      <dgm:t>
        <a:bodyPr/>
        <a:lstStyle/>
        <a:p>
          <a:pPr rtl="0"/>
          <a:r>
            <a:rPr lang="en-US" dirty="0">
              <a:latin typeface="Aptos Display" panose="020F0302020204030204"/>
            </a:rPr>
            <a:t>Bitcoin Students Network</a:t>
          </a:r>
        </a:p>
      </dgm:t>
    </dgm:pt>
    <dgm:pt modelId="{488B5D9C-6846-404C-AC30-436078D6F83F}" type="parTrans" cxnId="{C9A13433-26FD-4E40-9882-88FBB9031544}">
      <dgm:prSet/>
      <dgm:spPr/>
    </dgm:pt>
    <dgm:pt modelId="{C0CDE52C-0D74-4A31-B8A0-7602FF375DC5}" type="sibTrans" cxnId="{C9A13433-26FD-4E40-9882-88FBB9031544}">
      <dgm:prSet/>
      <dgm:spPr/>
    </dgm:pt>
    <dgm:pt modelId="{E82240E7-90E7-4F33-AFFA-A050896C9C6C}" type="pres">
      <dgm:prSet presAssocID="{6C01D43F-460F-4A17-9F20-9BA076B6FF6C}" presName="diagram" presStyleCnt="0">
        <dgm:presLayoutVars>
          <dgm:dir/>
          <dgm:resizeHandles val="exact"/>
        </dgm:presLayoutVars>
      </dgm:prSet>
      <dgm:spPr/>
    </dgm:pt>
    <dgm:pt modelId="{30975A9D-6AD3-4D7D-8CC4-387E8F8C9857}" type="pres">
      <dgm:prSet presAssocID="{A772AFC7-C724-4BA5-BB53-74171F45D57E}" presName="node" presStyleLbl="node1" presStyleIdx="0" presStyleCnt="9">
        <dgm:presLayoutVars>
          <dgm:bulletEnabled val="1"/>
        </dgm:presLayoutVars>
      </dgm:prSet>
      <dgm:spPr/>
    </dgm:pt>
    <dgm:pt modelId="{396628B6-9856-456C-8F50-F9AF389709FA}" type="pres">
      <dgm:prSet presAssocID="{D5F8C983-7A05-4CCD-81BF-CB67897539C9}" presName="sibTrans" presStyleCnt="0"/>
      <dgm:spPr/>
    </dgm:pt>
    <dgm:pt modelId="{47245967-DF0E-41EF-9D66-CFDA52700A69}" type="pres">
      <dgm:prSet presAssocID="{B76E74B5-5AA4-43FE-9231-1092F3DC4065}" presName="node" presStyleLbl="node1" presStyleIdx="1" presStyleCnt="9">
        <dgm:presLayoutVars>
          <dgm:bulletEnabled val="1"/>
        </dgm:presLayoutVars>
      </dgm:prSet>
      <dgm:spPr/>
    </dgm:pt>
    <dgm:pt modelId="{3E621683-603E-4FF8-8CD6-B8CD517BA841}" type="pres">
      <dgm:prSet presAssocID="{4663798F-6804-46EC-B0CC-CA7604C87DEA}" presName="sibTrans" presStyleCnt="0"/>
      <dgm:spPr/>
    </dgm:pt>
    <dgm:pt modelId="{A3F99EA5-ED88-42BF-B6F6-370A9E90E336}" type="pres">
      <dgm:prSet presAssocID="{BEDA3A29-0AC5-4379-9243-21DAEE2D5624}" presName="node" presStyleLbl="node1" presStyleIdx="2" presStyleCnt="9">
        <dgm:presLayoutVars>
          <dgm:bulletEnabled val="1"/>
        </dgm:presLayoutVars>
      </dgm:prSet>
      <dgm:spPr/>
    </dgm:pt>
    <dgm:pt modelId="{6FD742CA-79E4-418B-8E3F-29E39263E224}" type="pres">
      <dgm:prSet presAssocID="{D02E1E43-AA75-4A27-8C0E-E89E9755CA00}" presName="sibTrans" presStyleCnt="0"/>
      <dgm:spPr/>
    </dgm:pt>
    <dgm:pt modelId="{41C9033C-2BBB-4456-9D82-3B8492431356}" type="pres">
      <dgm:prSet presAssocID="{CC99098B-9B5C-41B0-BEF6-E5A60D70AA29}" presName="node" presStyleLbl="node1" presStyleIdx="3" presStyleCnt="9">
        <dgm:presLayoutVars>
          <dgm:bulletEnabled val="1"/>
        </dgm:presLayoutVars>
      </dgm:prSet>
      <dgm:spPr/>
    </dgm:pt>
    <dgm:pt modelId="{648EF228-DF5E-4BE2-9E67-E9FE96136290}" type="pres">
      <dgm:prSet presAssocID="{156AB303-A366-46B0-B129-D827CEA48231}" presName="sibTrans" presStyleCnt="0"/>
      <dgm:spPr/>
    </dgm:pt>
    <dgm:pt modelId="{23A4B3BD-E4FF-4F75-8B39-F11835BECE39}" type="pres">
      <dgm:prSet presAssocID="{28E0B6DA-B881-47F3-8AC0-F7E03959FD1D}" presName="node" presStyleLbl="node1" presStyleIdx="4" presStyleCnt="9">
        <dgm:presLayoutVars>
          <dgm:bulletEnabled val="1"/>
        </dgm:presLayoutVars>
      </dgm:prSet>
      <dgm:spPr/>
    </dgm:pt>
    <dgm:pt modelId="{38E73B79-0D99-44EB-905F-477829F9A517}" type="pres">
      <dgm:prSet presAssocID="{C2E2F0BC-77A6-4FC6-986E-2368E1619BEC}" presName="sibTrans" presStyleCnt="0"/>
      <dgm:spPr/>
    </dgm:pt>
    <dgm:pt modelId="{A464FA96-B3D0-4B48-AD0D-4127AE7EA16D}" type="pres">
      <dgm:prSet presAssocID="{23EB7AA6-B63B-402E-84FA-2A6BDB19A265}" presName="node" presStyleLbl="node1" presStyleIdx="5" presStyleCnt="9">
        <dgm:presLayoutVars>
          <dgm:bulletEnabled val="1"/>
        </dgm:presLayoutVars>
      </dgm:prSet>
      <dgm:spPr/>
    </dgm:pt>
    <dgm:pt modelId="{7A398071-D72E-4FF0-B6DC-AEC401C8845D}" type="pres">
      <dgm:prSet presAssocID="{946A1CB2-3F3E-40EA-9626-DB3BE3474D0A}" presName="sibTrans" presStyleCnt="0"/>
      <dgm:spPr/>
    </dgm:pt>
    <dgm:pt modelId="{A22A31ED-0CDA-4FF1-9433-C6F80DF3147C}" type="pres">
      <dgm:prSet presAssocID="{E65C2A4D-2D4E-4708-BE78-FBE3716DC34B}" presName="node" presStyleLbl="node1" presStyleIdx="6" presStyleCnt="9">
        <dgm:presLayoutVars>
          <dgm:bulletEnabled val="1"/>
        </dgm:presLayoutVars>
      </dgm:prSet>
      <dgm:spPr/>
    </dgm:pt>
    <dgm:pt modelId="{E056C748-2383-4BAA-971C-332A7036F00D}" type="pres">
      <dgm:prSet presAssocID="{4EF9C9FD-CF92-4EB6-90A4-F5FB3BC19618}" presName="sibTrans" presStyleCnt="0"/>
      <dgm:spPr/>
    </dgm:pt>
    <dgm:pt modelId="{B0FBEEFC-49A7-4E2B-A23A-B5F66CD0AEC5}" type="pres">
      <dgm:prSet presAssocID="{35958B0A-3871-40E9-9257-2CFB08661975}" presName="node" presStyleLbl="node1" presStyleIdx="7" presStyleCnt="9">
        <dgm:presLayoutVars>
          <dgm:bulletEnabled val="1"/>
        </dgm:presLayoutVars>
      </dgm:prSet>
      <dgm:spPr/>
    </dgm:pt>
    <dgm:pt modelId="{6A8CAA70-5A6A-484E-B1BC-5FD34C510BE1}" type="pres">
      <dgm:prSet presAssocID="{F8B4FA91-83BE-4137-A846-32D97F22B45B}" presName="sibTrans" presStyleCnt="0"/>
      <dgm:spPr/>
    </dgm:pt>
    <dgm:pt modelId="{6FC8F5F0-EA7B-4FDF-8C2B-044ABD66A047}" type="pres">
      <dgm:prSet presAssocID="{B04B75CE-C80D-47AA-9493-375299ED5C0C}" presName="node" presStyleLbl="node1" presStyleIdx="8" presStyleCnt="9">
        <dgm:presLayoutVars>
          <dgm:bulletEnabled val="1"/>
        </dgm:presLayoutVars>
      </dgm:prSet>
      <dgm:spPr/>
    </dgm:pt>
  </dgm:ptLst>
  <dgm:cxnLst>
    <dgm:cxn modelId="{F810910F-03EB-42ED-AC64-C9565B6B5511}" srcId="{6C01D43F-460F-4A17-9F20-9BA076B6FF6C}" destId="{23EB7AA6-B63B-402E-84FA-2A6BDB19A265}" srcOrd="5" destOrd="0" parTransId="{C702CF61-19F0-4819-A239-E0B0DC10FF5B}" sibTransId="{946A1CB2-3F3E-40EA-9626-DB3BE3474D0A}"/>
    <dgm:cxn modelId="{A6970C16-310C-4433-8450-F1777235813B}" type="presOf" srcId="{28E0B6DA-B881-47F3-8AC0-F7E03959FD1D}" destId="{23A4B3BD-E4FF-4F75-8B39-F11835BECE39}" srcOrd="0" destOrd="0" presId="urn:microsoft.com/office/officeart/2005/8/layout/default"/>
    <dgm:cxn modelId="{BC857A25-E332-4918-B9AB-D6BFE851149A}" srcId="{6C01D43F-460F-4A17-9F20-9BA076B6FF6C}" destId="{CC99098B-9B5C-41B0-BEF6-E5A60D70AA29}" srcOrd="3" destOrd="0" parTransId="{7EAEB59C-54FE-4B3F-8B86-B849D90D42B1}" sibTransId="{156AB303-A366-46B0-B129-D827CEA48231}"/>
    <dgm:cxn modelId="{C9A13433-26FD-4E40-9882-88FBB9031544}" srcId="{6C01D43F-460F-4A17-9F20-9BA076B6FF6C}" destId="{B04B75CE-C80D-47AA-9493-375299ED5C0C}" srcOrd="8" destOrd="0" parTransId="{488B5D9C-6846-404C-AC30-436078D6F83F}" sibTransId="{C0CDE52C-0D74-4A31-B8A0-7602FF375DC5}"/>
    <dgm:cxn modelId="{6EC1AD33-A2D7-4FAD-8172-7AADE1F088C6}" type="presOf" srcId="{35958B0A-3871-40E9-9257-2CFB08661975}" destId="{B0FBEEFC-49A7-4E2B-A23A-B5F66CD0AEC5}" srcOrd="0" destOrd="0" presId="urn:microsoft.com/office/officeart/2005/8/layout/default"/>
    <dgm:cxn modelId="{68308E60-5DD6-4291-B48B-AFA7AA303566}" srcId="{6C01D43F-460F-4A17-9F20-9BA076B6FF6C}" destId="{35958B0A-3871-40E9-9257-2CFB08661975}" srcOrd="7" destOrd="0" parTransId="{8687C452-80B8-4FEE-A2D9-9BBBA10E1A47}" sibTransId="{F8B4FA91-83BE-4137-A846-32D97F22B45B}"/>
    <dgm:cxn modelId="{E1A71779-DCB2-4102-B615-A923A3246347}" srcId="{6C01D43F-460F-4A17-9F20-9BA076B6FF6C}" destId="{E65C2A4D-2D4E-4708-BE78-FBE3716DC34B}" srcOrd="6" destOrd="0" parTransId="{A3E1BF73-5CA6-4D30-9F68-EC8CD084E62F}" sibTransId="{4EF9C9FD-CF92-4EB6-90A4-F5FB3BC19618}"/>
    <dgm:cxn modelId="{C8135488-71B1-4BE4-9D6D-5ABF2A4C0CF2}" srcId="{6C01D43F-460F-4A17-9F20-9BA076B6FF6C}" destId="{BEDA3A29-0AC5-4379-9243-21DAEE2D5624}" srcOrd="2" destOrd="0" parTransId="{20E81242-8222-4236-A1CF-EB014DB59110}" sibTransId="{D02E1E43-AA75-4A27-8C0E-E89E9755CA00}"/>
    <dgm:cxn modelId="{99D3768C-53B7-4288-8926-B721626123C7}" type="presOf" srcId="{23EB7AA6-B63B-402E-84FA-2A6BDB19A265}" destId="{A464FA96-B3D0-4B48-AD0D-4127AE7EA16D}" srcOrd="0" destOrd="0" presId="urn:microsoft.com/office/officeart/2005/8/layout/default"/>
    <dgm:cxn modelId="{802ABA8F-B36D-4C7B-BE32-0F75B50B29F5}" type="presOf" srcId="{6C01D43F-460F-4A17-9F20-9BA076B6FF6C}" destId="{E82240E7-90E7-4F33-AFFA-A050896C9C6C}" srcOrd="0" destOrd="0" presId="urn:microsoft.com/office/officeart/2005/8/layout/default"/>
    <dgm:cxn modelId="{F3F186A4-B9D9-4E31-A216-DB3CF76C057E}" type="presOf" srcId="{CC99098B-9B5C-41B0-BEF6-E5A60D70AA29}" destId="{41C9033C-2BBB-4456-9D82-3B8492431356}" srcOrd="0" destOrd="0" presId="urn:microsoft.com/office/officeart/2005/8/layout/default"/>
    <dgm:cxn modelId="{241524A6-10AD-4DC4-86DD-0FA029162C15}" type="presOf" srcId="{A772AFC7-C724-4BA5-BB53-74171F45D57E}" destId="{30975A9D-6AD3-4D7D-8CC4-387E8F8C9857}" srcOrd="0" destOrd="0" presId="urn:microsoft.com/office/officeart/2005/8/layout/default"/>
    <dgm:cxn modelId="{F1BA03AB-3815-4719-B9CD-9A14CAC8C7D0}" type="presOf" srcId="{B76E74B5-5AA4-43FE-9231-1092F3DC4065}" destId="{47245967-DF0E-41EF-9D66-CFDA52700A69}" srcOrd="0" destOrd="0" presId="urn:microsoft.com/office/officeart/2005/8/layout/default"/>
    <dgm:cxn modelId="{28651FBE-B258-4468-8DB6-8260756390EA}" type="presOf" srcId="{E65C2A4D-2D4E-4708-BE78-FBE3716DC34B}" destId="{A22A31ED-0CDA-4FF1-9433-C6F80DF3147C}" srcOrd="0" destOrd="0" presId="urn:microsoft.com/office/officeart/2005/8/layout/default"/>
    <dgm:cxn modelId="{F4842AC7-6205-4FD2-AEDB-77F4F2271FBD}" srcId="{6C01D43F-460F-4A17-9F20-9BA076B6FF6C}" destId="{A772AFC7-C724-4BA5-BB53-74171F45D57E}" srcOrd="0" destOrd="0" parTransId="{A7975459-9BED-4DC9-9AB6-07750495E2A3}" sibTransId="{D5F8C983-7A05-4CCD-81BF-CB67897539C9}"/>
    <dgm:cxn modelId="{1A63DBD5-522F-4174-968B-8DCC401C9719}" type="presOf" srcId="{BEDA3A29-0AC5-4379-9243-21DAEE2D5624}" destId="{A3F99EA5-ED88-42BF-B6F6-370A9E90E336}" srcOrd="0" destOrd="0" presId="urn:microsoft.com/office/officeart/2005/8/layout/default"/>
    <dgm:cxn modelId="{E51BECE6-9517-4CBC-85B3-649D9348AC05}" srcId="{6C01D43F-460F-4A17-9F20-9BA076B6FF6C}" destId="{B76E74B5-5AA4-43FE-9231-1092F3DC4065}" srcOrd="1" destOrd="0" parTransId="{04229439-3633-4E9E-B3CE-C57E063A8F0D}" sibTransId="{4663798F-6804-46EC-B0CC-CA7604C87DEA}"/>
    <dgm:cxn modelId="{F53BB9F4-AB48-4DCF-A554-2DF1B462DE30}" srcId="{6C01D43F-460F-4A17-9F20-9BA076B6FF6C}" destId="{28E0B6DA-B881-47F3-8AC0-F7E03959FD1D}" srcOrd="4" destOrd="0" parTransId="{3E60DA79-811E-457C-B36C-03C0AAC687CB}" sibTransId="{C2E2F0BC-77A6-4FC6-986E-2368E1619BEC}"/>
    <dgm:cxn modelId="{E223CEFB-F73E-42F6-8515-AF2B9E69F8CF}" type="presOf" srcId="{B04B75CE-C80D-47AA-9493-375299ED5C0C}" destId="{6FC8F5F0-EA7B-4FDF-8C2B-044ABD66A047}" srcOrd="0" destOrd="0" presId="urn:microsoft.com/office/officeart/2005/8/layout/default"/>
    <dgm:cxn modelId="{F51350D5-DD81-459E-AB32-09EC2099DE87}" type="presParOf" srcId="{E82240E7-90E7-4F33-AFFA-A050896C9C6C}" destId="{30975A9D-6AD3-4D7D-8CC4-387E8F8C9857}" srcOrd="0" destOrd="0" presId="urn:microsoft.com/office/officeart/2005/8/layout/default"/>
    <dgm:cxn modelId="{17D416B9-6A8F-4DB6-8DAA-30C7012C12C4}" type="presParOf" srcId="{E82240E7-90E7-4F33-AFFA-A050896C9C6C}" destId="{396628B6-9856-456C-8F50-F9AF389709FA}" srcOrd="1" destOrd="0" presId="urn:microsoft.com/office/officeart/2005/8/layout/default"/>
    <dgm:cxn modelId="{71CB574D-C80F-4175-9BE6-2A2E3BBE4FFE}" type="presParOf" srcId="{E82240E7-90E7-4F33-AFFA-A050896C9C6C}" destId="{47245967-DF0E-41EF-9D66-CFDA52700A69}" srcOrd="2" destOrd="0" presId="urn:microsoft.com/office/officeart/2005/8/layout/default"/>
    <dgm:cxn modelId="{F85D2113-8400-45C1-BCEE-457D496D17D5}" type="presParOf" srcId="{E82240E7-90E7-4F33-AFFA-A050896C9C6C}" destId="{3E621683-603E-4FF8-8CD6-B8CD517BA841}" srcOrd="3" destOrd="0" presId="urn:microsoft.com/office/officeart/2005/8/layout/default"/>
    <dgm:cxn modelId="{45DA2EEB-467F-4BB5-A67C-E796060C6210}" type="presParOf" srcId="{E82240E7-90E7-4F33-AFFA-A050896C9C6C}" destId="{A3F99EA5-ED88-42BF-B6F6-370A9E90E336}" srcOrd="4" destOrd="0" presId="urn:microsoft.com/office/officeart/2005/8/layout/default"/>
    <dgm:cxn modelId="{7AE83C2A-88D9-424B-87C9-17302F5D3144}" type="presParOf" srcId="{E82240E7-90E7-4F33-AFFA-A050896C9C6C}" destId="{6FD742CA-79E4-418B-8E3F-29E39263E224}" srcOrd="5" destOrd="0" presId="urn:microsoft.com/office/officeart/2005/8/layout/default"/>
    <dgm:cxn modelId="{0AE29FC7-ECDC-4FB9-BDC3-52E1FD3AD78E}" type="presParOf" srcId="{E82240E7-90E7-4F33-AFFA-A050896C9C6C}" destId="{41C9033C-2BBB-4456-9D82-3B8492431356}" srcOrd="6" destOrd="0" presId="urn:microsoft.com/office/officeart/2005/8/layout/default"/>
    <dgm:cxn modelId="{36F3AC0B-4908-4C0A-A062-BF09B48340F2}" type="presParOf" srcId="{E82240E7-90E7-4F33-AFFA-A050896C9C6C}" destId="{648EF228-DF5E-4BE2-9E67-E9FE96136290}" srcOrd="7" destOrd="0" presId="urn:microsoft.com/office/officeart/2005/8/layout/default"/>
    <dgm:cxn modelId="{B9FF036D-8AB3-4E5C-BD57-50052BD8F5A8}" type="presParOf" srcId="{E82240E7-90E7-4F33-AFFA-A050896C9C6C}" destId="{23A4B3BD-E4FF-4F75-8B39-F11835BECE39}" srcOrd="8" destOrd="0" presId="urn:microsoft.com/office/officeart/2005/8/layout/default"/>
    <dgm:cxn modelId="{F93FB9D2-928E-40D2-A35F-C7728040433A}" type="presParOf" srcId="{E82240E7-90E7-4F33-AFFA-A050896C9C6C}" destId="{38E73B79-0D99-44EB-905F-477829F9A517}" srcOrd="9" destOrd="0" presId="urn:microsoft.com/office/officeart/2005/8/layout/default"/>
    <dgm:cxn modelId="{6153E352-9898-4723-8FF1-0FB4A056B564}" type="presParOf" srcId="{E82240E7-90E7-4F33-AFFA-A050896C9C6C}" destId="{A464FA96-B3D0-4B48-AD0D-4127AE7EA16D}" srcOrd="10" destOrd="0" presId="urn:microsoft.com/office/officeart/2005/8/layout/default"/>
    <dgm:cxn modelId="{5F4DC6CB-0D37-431E-AC86-78703A203A28}" type="presParOf" srcId="{E82240E7-90E7-4F33-AFFA-A050896C9C6C}" destId="{7A398071-D72E-4FF0-B6DC-AEC401C8845D}" srcOrd="11" destOrd="0" presId="urn:microsoft.com/office/officeart/2005/8/layout/default"/>
    <dgm:cxn modelId="{54110DE8-18B9-4E88-A21F-F891B99B9B2F}" type="presParOf" srcId="{E82240E7-90E7-4F33-AFFA-A050896C9C6C}" destId="{A22A31ED-0CDA-4FF1-9433-C6F80DF3147C}" srcOrd="12" destOrd="0" presId="urn:microsoft.com/office/officeart/2005/8/layout/default"/>
    <dgm:cxn modelId="{AC3DC248-D207-4FE2-B7D1-B66F62DEFA80}" type="presParOf" srcId="{E82240E7-90E7-4F33-AFFA-A050896C9C6C}" destId="{E056C748-2383-4BAA-971C-332A7036F00D}" srcOrd="13" destOrd="0" presId="urn:microsoft.com/office/officeart/2005/8/layout/default"/>
    <dgm:cxn modelId="{A492D73C-20FA-47DE-92FA-76DACC0BE319}" type="presParOf" srcId="{E82240E7-90E7-4F33-AFFA-A050896C9C6C}" destId="{B0FBEEFC-49A7-4E2B-A23A-B5F66CD0AEC5}" srcOrd="14" destOrd="0" presId="urn:microsoft.com/office/officeart/2005/8/layout/default"/>
    <dgm:cxn modelId="{E1B3C985-F813-48F0-8A68-9903FC3B7A41}" type="presParOf" srcId="{E82240E7-90E7-4F33-AFFA-A050896C9C6C}" destId="{6A8CAA70-5A6A-484E-B1BC-5FD34C510BE1}" srcOrd="15" destOrd="0" presId="urn:microsoft.com/office/officeart/2005/8/layout/default"/>
    <dgm:cxn modelId="{21D235F1-79C9-47C9-980A-A49526A16BAB}" type="presParOf" srcId="{E82240E7-90E7-4F33-AFFA-A050896C9C6C}" destId="{6FC8F5F0-EA7B-4FDF-8C2B-044ABD66A047}" srcOrd="1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1932CB-DEAF-4B25-BE22-CA0A132A982C}" type="doc">
      <dgm:prSet loTypeId="urn:microsoft.com/office/officeart/2018/2/layout/IconCircleList" loCatId="icon" qsTypeId="urn:microsoft.com/office/officeart/2005/8/quickstyle/simple1" qsCatId="simple" csTypeId="urn:microsoft.com/office/officeart/2018/5/colors/Iconchunking_coloredtext_accent2_2" csCatId="accent2" phldr="1"/>
      <dgm:spPr/>
      <dgm:t>
        <a:bodyPr/>
        <a:lstStyle/>
        <a:p>
          <a:endParaRPr lang="en-US"/>
        </a:p>
      </dgm:t>
    </dgm:pt>
    <dgm:pt modelId="{E17E47F7-752A-4ADE-AD07-7C294D133D5C}">
      <dgm:prSet/>
      <dgm:spPr/>
      <dgm:t>
        <a:bodyPr/>
        <a:lstStyle/>
        <a:p>
          <a:pPr>
            <a:lnSpc>
              <a:spcPct val="100000"/>
            </a:lnSpc>
          </a:pPr>
          <a:r>
            <a:rPr lang="en-US"/>
            <a:t>Money supply increases</a:t>
          </a:r>
        </a:p>
      </dgm:t>
    </dgm:pt>
    <dgm:pt modelId="{C287B420-EB92-4630-A127-59AC2F3A6756}" type="parTrans" cxnId="{CF7A9AE4-3BB7-4761-A90C-B39DA52D3097}">
      <dgm:prSet/>
      <dgm:spPr/>
      <dgm:t>
        <a:bodyPr/>
        <a:lstStyle/>
        <a:p>
          <a:endParaRPr lang="en-US"/>
        </a:p>
      </dgm:t>
    </dgm:pt>
    <dgm:pt modelId="{533C0D9D-12FC-493C-9C2A-7A449C06C58D}" type="sibTrans" cxnId="{CF7A9AE4-3BB7-4761-A90C-B39DA52D3097}">
      <dgm:prSet/>
      <dgm:spPr/>
      <dgm:t>
        <a:bodyPr/>
        <a:lstStyle/>
        <a:p>
          <a:pPr>
            <a:lnSpc>
              <a:spcPct val="100000"/>
            </a:lnSpc>
          </a:pPr>
          <a:endParaRPr lang="en-US"/>
        </a:p>
      </dgm:t>
    </dgm:pt>
    <dgm:pt modelId="{BE27C820-2025-4620-A467-C7827537892F}">
      <dgm:prSet/>
      <dgm:spPr/>
      <dgm:t>
        <a:bodyPr/>
        <a:lstStyle/>
        <a:p>
          <a:pPr>
            <a:lnSpc>
              <a:spcPct val="100000"/>
            </a:lnSpc>
          </a:pPr>
          <a:r>
            <a:rPr lang="en-US"/>
            <a:t>Higher costs</a:t>
          </a:r>
        </a:p>
      </dgm:t>
    </dgm:pt>
    <dgm:pt modelId="{169FCC5F-C112-4C62-8CA7-12ADC12A6690}" type="parTrans" cxnId="{6221C567-1DC1-463C-9D73-211830A5054C}">
      <dgm:prSet/>
      <dgm:spPr/>
      <dgm:t>
        <a:bodyPr/>
        <a:lstStyle/>
        <a:p>
          <a:endParaRPr lang="en-US"/>
        </a:p>
      </dgm:t>
    </dgm:pt>
    <dgm:pt modelId="{D776A9F2-C3DD-461B-B9F0-4987CD16B5F6}" type="sibTrans" cxnId="{6221C567-1DC1-463C-9D73-211830A5054C}">
      <dgm:prSet/>
      <dgm:spPr/>
      <dgm:t>
        <a:bodyPr/>
        <a:lstStyle/>
        <a:p>
          <a:pPr>
            <a:lnSpc>
              <a:spcPct val="100000"/>
            </a:lnSpc>
          </a:pPr>
          <a:endParaRPr lang="en-US"/>
        </a:p>
      </dgm:t>
    </dgm:pt>
    <dgm:pt modelId="{EEE82BBF-B8CF-49A3-844D-CF4EA2926B13}">
      <dgm:prSet/>
      <dgm:spPr/>
      <dgm:t>
        <a:bodyPr/>
        <a:lstStyle/>
        <a:p>
          <a:pPr>
            <a:lnSpc>
              <a:spcPct val="100000"/>
            </a:lnSpc>
          </a:pPr>
          <a:r>
            <a:rPr lang="en-US"/>
            <a:t>Dollars lose purchasing power</a:t>
          </a:r>
        </a:p>
      </dgm:t>
    </dgm:pt>
    <dgm:pt modelId="{4AFDF1CE-8DD2-4F4E-B2F5-3588CA63AF3C}" type="parTrans" cxnId="{AFA47D4D-8F5E-4DB4-97B5-31095AED707E}">
      <dgm:prSet/>
      <dgm:spPr/>
      <dgm:t>
        <a:bodyPr/>
        <a:lstStyle/>
        <a:p>
          <a:endParaRPr lang="en-US"/>
        </a:p>
      </dgm:t>
    </dgm:pt>
    <dgm:pt modelId="{D012B7D4-1EB9-4012-A588-A4DB640CE08E}" type="sibTrans" cxnId="{AFA47D4D-8F5E-4DB4-97B5-31095AED707E}">
      <dgm:prSet/>
      <dgm:spPr/>
      <dgm:t>
        <a:bodyPr/>
        <a:lstStyle/>
        <a:p>
          <a:endParaRPr lang="en-US"/>
        </a:p>
      </dgm:t>
    </dgm:pt>
    <dgm:pt modelId="{F558409F-FADE-4BF4-ADB1-F070EED5F7CE}" type="pres">
      <dgm:prSet presAssocID="{E31932CB-DEAF-4B25-BE22-CA0A132A982C}" presName="root" presStyleCnt="0">
        <dgm:presLayoutVars>
          <dgm:dir/>
          <dgm:resizeHandles val="exact"/>
        </dgm:presLayoutVars>
      </dgm:prSet>
      <dgm:spPr/>
    </dgm:pt>
    <dgm:pt modelId="{8F467BF6-86F3-4158-9A37-E52012A2979C}" type="pres">
      <dgm:prSet presAssocID="{E31932CB-DEAF-4B25-BE22-CA0A132A982C}" presName="container" presStyleCnt="0">
        <dgm:presLayoutVars>
          <dgm:dir/>
          <dgm:resizeHandles val="exact"/>
        </dgm:presLayoutVars>
      </dgm:prSet>
      <dgm:spPr/>
    </dgm:pt>
    <dgm:pt modelId="{8899C9D7-1028-46D9-922D-8EA8716BD24C}" type="pres">
      <dgm:prSet presAssocID="{E17E47F7-752A-4ADE-AD07-7C294D133D5C}" presName="compNode" presStyleCnt="0"/>
      <dgm:spPr/>
    </dgm:pt>
    <dgm:pt modelId="{02622B4C-13DD-45E5-8BA8-8A8450875F80}" type="pres">
      <dgm:prSet presAssocID="{E17E47F7-752A-4ADE-AD07-7C294D133D5C}" presName="iconBgRect" presStyleLbl="bgShp" presStyleIdx="0" presStyleCnt="3"/>
      <dgm:spPr/>
    </dgm:pt>
    <dgm:pt modelId="{4FAEE2A4-7974-4628-8C80-7C6B1757CDF2}" type="pres">
      <dgm:prSet presAssocID="{E17E47F7-752A-4ADE-AD07-7C294D133D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9CC6F4BA-BA1D-46B8-B5DD-3DA1FC3130E8}" type="pres">
      <dgm:prSet presAssocID="{E17E47F7-752A-4ADE-AD07-7C294D133D5C}" presName="spaceRect" presStyleCnt="0"/>
      <dgm:spPr/>
    </dgm:pt>
    <dgm:pt modelId="{6A1C4B71-B788-4C75-920C-E147737B857D}" type="pres">
      <dgm:prSet presAssocID="{E17E47F7-752A-4ADE-AD07-7C294D133D5C}" presName="textRect" presStyleLbl="revTx" presStyleIdx="0" presStyleCnt="3">
        <dgm:presLayoutVars>
          <dgm:chMax val="1"/>
          <dgm:chPref val="1"/>
        </dgm:presLayoutVars>
      </dgm:prSet>
      <dgm:spPr/>
    </dgm:pt>
    <dgm:pt modelId="{2AB94A71-77C9-40F4-BE5D-950C9E221563}" type="pres">
      <dgm:prSet presAssocID="{533C0D9D-12FC-493C-9C2A-7A449C06C58D}" presName="sibTrans" presStyleLbl="sibTrans2D1" presStyleIdx="0" presStyleCnt="0"/>
      <dgm:spPr/>
    </dgm:pt>
    <dgm:pt modelId="{609B0533-BEB3-443C-AB24-C7BCAFBB8229}" type="pres">
      <dgm:prSet presAssocID="{BE27C820-2025-4620-A467-C7827537892F}" presName="compNode" presStyleCnt="0"/>
      <dgm:spPr/>
    </dgm:pt>
    <dgm:pt modelId="{649FED51-BAD0-425B-B4DF-6E4000C0812A}" type="pres">
      <dgm:prSet presAssocID="{BE27C820-2025-4620-A467-C7827537892F}" presName="iconBgRect" presStyleLbl="bgShp" presStyleIdx="1" presStyleCnt="3"/>
      <dgm:spPr/>
    </dgm:pt>
    <dgm:pt modelId="{154F4142-0929-465A-9EEA-6D81B47167FD}" type="pres">
      <dgm:prSet presAssocID="{BE27C820-2025-4620-A467-C782753789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ancial"/>
        </a:ext>
      </dgm:extLst>
    </dgm:pt>
    <dgm:pt modelId="{D90DF3F5-41F4-4E63-81F2-FBD7718764A7}" type="pres">
      <dgm:prSet presAssocID="{BE27C820-2025-4620-A467-C7827537892F}" presName="spaceRect" presStyleCnt="0"/>
      <dgm:spPr/>
    </dgm:pt>
    <dgm:pt modelId="{D4F69C82-BCA2-490B-9775-986A59F12BCF}" type="pres">
      <dgm:prSet presAssocID="{BE27C820-2025-4620-A467-C7827537892F}" presName="textRect" presStyleLbl="revTx" presStyleIdx="1" presStyleCnt="3">
        <dgm:presLayoutVars>
          <dgm:chMax val="1"/>
          <dgm:chPref val="1"/>
        </dgm:presLayoutVars>
      </dgm:prSet>
      <dgm:spPr/>
    </dgm:pt>
    <dgm:pt modelId="{CEB8E680-9F46-4F4C-B24C-95D13D882AC6}" type="pres">
      <dgm:prSet presAssocID="{D776A9F2-C3DD-461B-B9F0-4987CD16B5F6}" presName="sibTrans" presStyleLbl="sibTrans2D1" presStyleIdx="0" presStyleCnt="0"/>
      <dgm:spPr/>
    </dgm:pt>
    <dgm:pt modelId="{E52FDF3B-048E-4698-9AB6-46BC0C864BBC}" type="pres">
      <dgm:prSet presAssocID="{EEE82BBF-B8CF-49A3-844D-CF4EA2926B13}" presName="compNode" presStyleCnt="0"/>
      <dgm:spPr/>
    </dgm:pt>
    <dgm:pt modelId="{BE186405-CD92-4B42-994A-B811ECE0AFE9}" type="pres">
      <dgm:prSet presAssocID="{EEE82BBF-B8CF-49A3-844D-CF4EA2926B13}" presName="iconBgRect" presStyleLbl="bgShp" presStyleIdx="2" presStyleCnt="3"/>
      <dgm:spPr/>
    </dgm:pt>
    <dgm:pt modelId="{FE3D956D-EF5F-4526-A551-FC812A8CBF84}" type="pres">
      <dgm:prSet presAssocID="{EEE82BBF-B8CF-49A3-844D-CF4EA2926B1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graph outline"/>
        </a:ext>
      </dgm:extLst>
    </dgm:pt>
    <dgm:pt modelId="{92843A7F-C00D-4CD1-858E-3B81ECC12BC8}" type="pres">
      <dgm:prSet presAssocID="{EEE82BBF-B8CF-49A3-844D-CF4EA2926B13}" presName="spaceRect" presStyleCnt="0"/>
      <dgm:spPr/>
    </dgm:pt>
    <dgm:pt modelId="{B8831A33-60A4-422C-B0E4-BFACC57AE215}" type="pres">
      <dgm:prSet presAssocID="{EEE82BBF-B8CF-49A3-844D-CF4EA2926B13}" presName="textRect" presStyleLbl="revTx" presStyleIdx="2" presStyleCnt="3">
        <dgm:presLayoutVars>
          <dgm:chMax val="1"/>
          <dgm:chPref val="1"/>
        </dgm:presLayoutVars>
      </dgm:prSet>
      <dgm:spPr/>
    </dgm:pt>
  </dgm:ptLst>
  <dgm:cxnLst>
    <dgm:cxn modelId="{6221C567-1DC1-463C-9D73-211830A5054C}" srcId="{E31932CB-DEAF-4B25-BE22-CA0A132A982C}" destId="{BE27C820-2025-4620-A467-C7827537892F}" srcOrd="1" destOrd="0" parTransId="{169FCC5F-C112-4C62-8CA7-12ADC12A6690}" sibTransId="{D776A9F2-C3DD-461B-B9F0-4987CD16B5F6}"/>
    <dgm:cxn modelId="{AFA47D4D-8F5E-4DB4-97B5-31095AED707E}" srcId="{E31932CB-DEAF-4B25-BE22-CA0A132A982C}" destId="{EEE82BBF-B8CF-49A3-844D-CF4EA2926B13}" srcOrd="2" destOrd="0" parTransId="{4AFDF1CE-8DD2-4F4E-B2F5-3588CA63AF3C}" sibTransId="{D012B7D4-1EB9-4012-A588-A4DB640CE08E}"/>
    <dgm:cxn modelId="{F1295586-8403-4E6D-B59E-C4DC9331863C}" type="presOf" srcId="{EEE82BBF-B8CF-49A3-844D-CF4EA2926B13}" destId="{B8831A33-60A4-422C-B0E4-BFACC57AE215}" srcOrd="0" destOrd="0" presId="urn:microsoft.com/office/officeart/2018/2/layout/IconCircleList"/>
    <dgm:cxn modelId="{D1AF3CCE-F185-4806-94B4-F74618EC6F8E}" type="presOf" srcId="{E17E47F7-752A-4ADE-AD07-7C294D133D5C}" destId="{6A1C4B71-B788-4C75-920C-E147737B857D}" srcOrd="0" destOrd="0" presId="urn:microsoft.com/office/officeart/2018/2/layout/IconCircleList"/>
    <dgm:cxn modelId="{F8A321DC-DFDD-4B3F-8FE2-32B4E1E7F769}" type="presOf" srcId="{D776A9F2-C3DD-461B-B9F0-4987CD16B5F6}" destId="{CEB8E680-9F46-4F4C-B24C-95D13D882AC6}" srcOrd="0" destOrd="0" presId="urn:microsoft.com/office/officeart/2018/2/layout/IconCircleList"/>
    <dgm:cxn modelId="{DA9A15E0-C86A-478A-B16F-615907906AC6}" type="presOf" srcId="{E31932CB-DEAF-4B25-BE22-CA0A132A982C}" destId="{F558409F-FADE-4BF4-ADB1-F070EED5F7CE}" srcOrd="0" destOrd="0" presId="urn:microsoft.com/office/officeart/2018/2/layout/IconCircleList"/>
    <dgm:cxn modelId="{CF7A9AE4-3BB7-4761-A90C-B39DA52D3097}" srcId="{E31932CB-DEAF-4B25-BE22-CA0A132A982C}" destId="{E17E47F7-752A-4ADE-AD07-7C294D133D5C}" srcOrd="0" destOrd="0" parTransId="{C287B420-EB92-4630-A127-59AC2F3A6756}" sibTransId="{533C0D9D-12FC-493C-9C2A-7A449C06C58D}"/>
    <dgm:cxn modelId="{D104D1E8-02DA-4F05-9931-11F0B803E4F5}" type="presOf" srcId="{BE27C820-2025-4620-A467-C7827537892F}" destId="{D4F69C82-BCA2-490B-9775-986A59F12BCF}" srcOrd="0" destOrd="0" presId="urn:microsoft.com/office/officeart/2018/2/layout/IconCircleList"/>
    <dgm:cxn modelId="{892185F9-E9F9-4790-8ED7-D51249AA1AF0}" type="presOf" srcId="{533C0D9D-12FC-493C-9C2A-7A449C06C58D}" destId="{2AB94A71-77C9-40F4-BE5D-950C9E221563}" srcOrd="0" destOrd="0" presId="urn:microsoft.com/office/officeart/2018/2/layout/IconCircleList"/>
    <dgm:cxn modelId="{66F19895-379D-41CE-BAD6-2A0DCE67C5C5}" type="presParOf" srcId="{F558409F-FADE-4BF4-ADB1-F070EED5F7CE}" destId="{8F467BF6-86F3-4158-9A37-E52012A2979C}" srcOrd="0" destOrd="0" presId="urn:microsoft.com/office/officeart/2018/2/layout/IconCircleList"/>
    <dgm:cxn modelId="{EF6DFCAF-C2F6-49E4-962C-698304E65E52}" type="presParOf" srcId="{8F467BF6-86F3-4158-9A37-E52012A2979C}" destId="{8899C9D7-1028-46D9-922D-8EA8716BD24C}" srcOrd="0" destOrd="0" presId="urn:microsoft.com/office/officeart/2018/2/layout/IconCircleList"/>
    <dgm:cxn modelId="{370C73D7-FC59-4CF5-B9BC-DC5FC3E16965}" type="presParOf" srcId="{8899C9D7-1028-46D9-922D-8EA8716BD24C}" destId="{02622B4C-13DD-45E5-8BA8-8A8450875F80}" srcOrd="0" destOrd="0" presId="urn:microsoft.com/office/officeart/2018/2/layout/IconCircleList"/>
    <dgm:cxn modelId="{F3247513-D0F2-4FD3-A5E5-120CB22B5038}" type="presParOf" srcId="{8899C9D7-1028-46D9-922D-8EA8716BD24C}" destId="{4FAEE2A4-7974-4628-8C80-7C6B1757CDF2}" srcOrd="1" destOrd="0" presId="urn:microsoft.com/office/officeart/2018/2/layout/IconCircleList"/>
    <dgm:cxn modelId="{9539E7D1-4AFD-4BFD-8663-DE75764FE104}" type="presParOf" srcId="{8899C9D7-1028-46D9-922D-8EA8716BD24C}" destId="{9CC6F4BA-BA1D-46B8-B5DD-3DA1FC3130E8}" srcOrd="2" destOrd="0" presId="urn:microsoft.com/office/officeart/2018/2/layout/IconCircleList"/>
    <dgm:cxn modelId="{4A1780E6-B533-4F75-BD19-745332DFA480}" type="presParOf" srcId="{8899C9D7-1028-46D9-922D-8EA8716BD24C}" destId="{6A1C4B71-B788-4C75-920C-E147737B857D}" srcOrd="3" destOrd="0" presId="urn:microsoft.com/office/officeart/2018/2/layout/IconCircleList"/>
    <dgm:cxn modelId="{ED8C68DA-70AD-4EFC-9508-0393926BF217}" type="presParOf" srcId="{8F467BF6-86F3-4158-9A37-E52012A2979C}" destId="{2AB94A71-77C9-40F4-BE5D-950C9E221563}" srcOrd="1" destOrd="0" presId="urn:microsoft.com/office/officeart/2018/2/layout/IconCircleList"/>
    <dgm:cxn modelId="{41821A62-5F72-41BE-9BB3-93D773C6AFD0}" type="presParOf" srcId="{8F467BF6-86F3-4158-9A37-E52012A2979C}" destId="{609B0533-BEB3-443C-AB24-C7BCAFBB8229}" srcOrd="2" destOrd="0" presId="urn:microsoft.com/office/officeart/2018/2/layout/IconCircleList"/>
    <dgm:cxn modelId="{9DFD5D6D-0CBE-415A-98CD-165E9585B5C6}" type="presParOf" srcId="{609B0533-BEB3-443C-AB24-C7BCAFBB8229}" destId="{649FED51-BAD0-425B-B4DF-6E4000C0812A}" srcOrd="0" destOrd="0" presId="urn:microsoft.com/office/officeart/2018/2/layout/IconCircleList"/>
    <dgm:cxn modelId="{866A010F-BF0B-463E-ACF8-ACF6930D1C94}" type="presParOf" srcId="{609B0533-BEB3-443C-AB24-C7BCAFBB8229}" destId="{154F4142-0929-465A-9EEA-6D81B47167FD}" srcOrd="1" destOrd="0" presId="urn:microsoft.com/office/officeart/2018/2/layout/IconCircleList"/>
    <dgm:cxn modelId="{85148590-DC4B-43F9-9F22-38486C26CD7A}" type="presParOf" srcId="{609B0533-BEB3-443C-AB24-C7BCAFBB8229}" destId="{D90DF3F5-41F4-4E63-81F2-FBD7718764A7}" srcOrd="2" destOrd="0" presId="urn:microsoft.com/office/officeart/2018/2/layout/IconCircleList"/>
    <dgm:cxn modelId="{DBA118A4-2035-4D5A-9669-0E7165AB1C52}" type="presParOf" srcId="{609B0533-BEB3-443C-AB24-C7BCAFBB8229}" destId="{D4F69C82-BCA2-490B-9775-986A59F12BCF}" srcOrd="3" destOrd="0" presId="urn:microsoft.com/office/officeart/2018/2/layout/IconCircleList"/>
    <dgm:cxn modelId="{8E6FC4A3-A73E-4FD3-9A58-F7189FB29AF1}" type="presParOf" srcId="{8F467BF6-86F3-4158-9A37-E52012A2979C}" destId="{CEB8E680-9F46-4F4C-B24C-95D13D882AC6}" srcOrd="3" destOrd="0" presId="urn:microsoft.com/office/officeart/2018/2/layout/IconCircleList"/>
    <dgm:cxn modelId="{3C19D43D-5760-451A-A32D-8D3FB59FA280}" type="presParOf" srcId="{8F467BF6-86F3-4158-9A37-E52012A2979C}" destId="{E52FDF3B-048E-4698-9AB6-46BC0C864BBC}" srcOrd="4" destOrd="0" presId="urn:microsoft.com/office/officeart/2018/2/layout/IconCircleList"/>
    <dgm:cxn modelId="{23D5AE18-FCD3-410E-8E31-7C52D06D370B}" type="presParOf" srcId="{E52FDF3B-048E-4698-9AB6-46BC0C864BBC}" destId="{BE186405-CD92-4B42-994A-B811ECE0AFE9}" srcOrd="0" destOrd="0" presId="urn:microsoft.com/office/officeart/2018/2/layout/IconCircleList"/>
    <dgm:cxn modelId="{65C64795-7E0D-474A-9F39-80999B99A49D}" type="presParOf" srcId="{E52FDF3B-048E-4698-9AB6-46BC0C864BBC}" destId="{FE3D956D-EF5F-4526-A551-FC812A8CBF84}" srcOrd="1" destOrd="0" presId="urn:microsoft.com/office/officeart/2018/2/layout/IconCircleList"/>
    <dgm:cxn modelId="{7A1134B5-CD2C-4DA2-B0EA-A24AE29EC45E}" type="presParOf" srcId="{E52FDF3B-048E-4698-9AB6-46BC0C864BBC}" destId="{92843A7F-C00D-4CD1-858E-3B81ECC12BC8}" srcOrd="2" destOrd="0" presId="urn:microsoft.com/office/officeart/2018/2/layout/IconCircleList"/>
    <dgm:cxn modelId="{55631239-E21B-482E-A71B-0023FD28CBBE}" type="presParOf" srcId="{E52FDF3B-048E-4698-9AB6-46BC0C864BBC}" destId="{B8831A33-60A4-422C-B0E4-BFACC57AE21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70D6FD-2ACC-40CD-BAC2-FBE050608EBF}" type="doc">
      <dgm:prSet loTypeId="urn:microsoft.com/office/officeart/2005/8/layout/cycle1" loCatId="cycle" qsTypeId="urn:microsoft.com/office/officeart/2005/8/quickstyle/simple1" qsCatId="simple" csTypeId="urn:microsoft.com/office/officeart/2005/8/colors/accent1_2" csCatId="accent1"/>
      <dgm:spPr/>
      <dgm:t>
        <a:bodyPr/>
        <a:lstStyle/>
        <a:p>
          <a:endParaRPr lang="en-US"/>
        </a:p>
      </dgm:t>
    </dgm:pt>
    <dgm:pt modelId="{56F4B501-A12F-4A0C-853C-419E6303E8AB}">
      <dgm:prSet/>
      <dgm:spPr/>
      <dgm:t>
        <a:bodyPr/>
        <a:lstStyle/>
        <a:p>
          <a:r>
            <a:rPr lang="en-US" dirty="0"/>
            <a:t>No universally agreed definition</a:t>
          </a:r>
        </a:p>
      </dgm:t>
    </dgm:pt>
    <dgm:pt modelId="{2A8D1C7D-2743-40B7-9D62-F7C8574344B3}" type="parTrans" cxnId="{BF9C6B82-B3B3-44B9-974E-5F4918C190CA}">
      <dgm:prSet/>
      <dgm:spPr/>
      <dgm:t>
        <a:bodyPr/>
        <a:lstStyle/>
        <a:p>
          <a:endParaRPr lang="en-US"/>
        </a:p>
      </dgm:t>
    </dgm:pt>
    <dgm:pt modelId="{48ED0992-FF8B-4A85-89CC-9CF2FB34535F}" type="sibTrans" cxnId="{BF9C6B82-B3B3-44B9-974E-5F4918C190CA}">
      <dgm:prSet/>
      <dgm:spPr/>
      <dgm:t>
        <a:bodyPr/>
        <a:lstStyle/>
        <a:p>
          <a:endParaRPr lang="en-US"/>
        </a:p>
      </dgm:t>
    </dgm:pt>
    <dgm:pt modelId="{FE8AC316-3779-4556-B2C6-3CE5B18DA63B}">
      <dgm:prSet/>
      <dgm:spPr/>
      <dgm:t>
        <a:bodyPr/>
        <a:lstStyle/>
        <a:p>
          <a:r>
            <a:rPr lang="en-US" dirty="0"/>
            <a:t>AI is often used to describe any cool new </a:t>
          </a:r>
          <a:r>
            <a:rPr lang="en-US" dirty="0">
              <a:latin typeface="Aptos Display" panose="020F0302020204030204"/>
            </a:rPr>
            <a:t>tech</a:t>
          </a:r>
          <a:endParaRPr lang="en-US" dirty="0"/>
        </a:p>
      </dgm:t>
    </dgm:pt>
    <dgm:pt modelId="{012A8AFF-750E-40F5-A020-5C5E7C15C41C}" type="parTrans" cxnId="{43AE1593-6AE3-4E69-8D72-A8F72EF6C845}">
      <dgm:prSet/>
      <dgm:spPr/>
      <dgm:t>
        <a:bodyPr/>
        <a:lstStyle/>
        <a:p>
          <a:endParaRPr lang="en-US"/>
        </a:p>
      </dgm:t>
    </dgm:pt>
    <dgm:pt modelId="{CB84046C-F4DC-4097-A636-12BC24CA08ED}" type="sibTrans" cxnId="{43AE1593-6AE3-4E69-8D72-A8F72EF6C845}">
      <dgm:prSet/>
      <dgm:spPr/>
      <dgm:t>
        <a:bodyPr/>
        <a:lstStyle/>
        <a:p>
          <a:endParaRPr lang="en-US"/>
        </a:p>
      </dgm:t>
    </dgm:pt>
    <dgm:pt modelId="{42367055-CA61-4B4A-87C8-011833F249C3}" type="pres">
      <dgm:prSet presAssocID="{4170D6FD-2ACC-40CD-BAC2-FBE050608EBF}" presName="cycle" presStyleCnt="0">
        <dgm:presLayoutVars>
          <dgm:dir/>
          <dgm:resizeHandles val="exact"/>
        </dgm:presLayoutVars>
      </dgm:prSet>
      <dgm:spPr/>
    </dgm:pt>
    <dgm:pt modelId="{EF77F790-681A-4CC5-B269-099DBB93254F}" type="pres">
      <dgm:prSet presAssocID="{56F4B501-A12F-4A0C-853C-419E6303E8AB}" presName="dummy" presStyleCnt="0"/>
      <dgm:spPr/>
    </dgm:pt>
    <dgm:pt modelId="{33F05D40-EF81-4AC4-B5DC-2A7E63ECC67D}" type="pres">
      <dgm:prSet presAssocID="{56F4B501-A12F-4A0C-853C-419E6303E8AB}" presName="node" presStyleLbl="revTx" presStyleIdx="0" presStyleCnt="2">
        <dgm:presLayoutVars>
          <dgm:bulletEnabled val="1"/>
        </dgm:presLayoutVars>
      </dgm:prSet>
      <dgm:spPr/>
    </dgm:pt>
    <dgm:pt modelId="{2AEC80C7-3858-4698-AC07-D753D11DF50E}" type="pres">
      <dgm:prSet presAssocID="{48ED0992-FF8B-4A85-89CC-9CF2FB34535F}" presName="sibTrans" presStyleLbl="node1" presStyleIdx="0" presStyleCnt="2"/>
      <dgm:spPr/>
    </dgm:pt>
    <dgm:pt modelId="{E084896B-7ECD-4E51-87E2-46ACBDB2C618}" type="pres">
      <dgm:prSet presAssocID="{FE8AC316-3779-4556-B2C6-3CE5B18DA63B}" presName="dummy" presStyleCnt="0"/>
      <dgm:spPr/>
    </dgm:pt>
    <dgm:pt modelId="{FBAFBC4D-1519-4A60-8619-A0C0174D54FD}" type="pres">
      <dgm:prSet presAssocID="{FE8AC316-3779-4556-B2C6-3CE5B18DA63B}" presName="node" presStyleLbl="revTx" presStyleIdx="1" presStyleCnt="2">
        <dgm:presLayoutVars>
          <dgm:bulletEnabled val="1"/>
        </dgm:presLayoutVars>
      </dgm:prSet>
      <dgm:spPr/>
    </dgm:pt>
    <dgm:pt modelId="{48C73F66-129F-4764-952C-D769AEACA091}" type="pres">
      <dgm:prSet presAssocID="{CB84046C-F4DC-4097-A636-12BC24CA08ED}" presName="sibTrans" presStyleLbl="node1" presStyleIdx="1" presStyleCnt="2"/>
      <dgm:spPr/>
    </dgm:pt>
  </dgm:ptLst>
  <dgm:cxnLst>
    <dgm:cxn modelId="{9652B40B-2F85-4A89-A9EF-D0561C3C5EC6}" type="presOf" srcId="{CB84046C-F4DC-4097-A636-12BC24CA08ED}" destId="{48C73F66-129F-4764-952C-D769AEACA091}" srcOrd="0" destOrd="0" presId="urn:microsoft.com/office/officeart/2005/8/layout/cycle1"/>
    <dgm:cxn modelId="{63C11C1C-CE73-42DC-BBBC-01BCB2EF38E7}" type="presOf" srcId="{4170D6FD-2ACC-40CD-BAC2-FBE050608EBF}" destId="{42367055-CA61-4B4A-87C8-011833F249C3}" srcOrd="0" destOrd="0" presId="urn:microsoft.com/office/officeart/2005/8/layout/cycle1"/>
    <dgm:cxn modelId="{BF9C6B82-B3B3-44B9-974E-5F4918C190CA}" srcId="{4170D6FD-2ACC-40CD-BAC2-FBE050608EBF}" destId="{56F4B501-A12F-4A0C-853C-419E6303E8AB}" srcOrd="0" destOrd="0" parTransId="{2A8D1C7D-2743-40B7-9D62-F7C8574344B3}" sibTransId="{48ED0992-FF8B-4A85-89CC-9CF2FB34535F}"/>
    <dgm:cxn modelId="{43AE1593-6AE3-4E69-8D72-A8F72EF6C845}" srcId="{4170D6FD-2ACC-40CD-BAC2-FBE050608EBF}" destId="{FE8AC316-3779-4556-B2C6-3CE5B18DA63B}" srcOrd="1" destOrd="0" parTransId="{012A8AFF-750E-40F5-A020-5C5E7C15C41C}" sibTransId="{CB84046C-F4DC-4097-A636-12BC24CA08ED}"/>
    <dgm:cxn modelId="{FC960FB9-1B47-4F2D-9772-670F2E64D0FA}" type="presOf" srcId="{FE8AC316-3779-4556-B2C6-3CE5B18DA63B}" destId="{FBAFBC4D-1519-4A60-8619-A0C0174D54FD}" srcOrd="0" destOrd="0" presId="urn:microsoft.com/office/officeart/2005/8/layout/cycle1"/>
    <dgm:cxn modelId="{0111F4EB-D24B-49BF-8295-06A798E9E489}" type="presOf" srcId="{48ED0992-FF8B-4A85-89CC-9CF2FB34535F}" destId="{2AEC80C7-3858-4698-AC07-D753D11DF50E}" srcOrd="0" destOrd="0" presId="urn:microsoft.com/office/officeart/2005/8/layout/cycle1"/>
    <dgm:cxn modelId="{F44DF9F2-4F12-41B4-B80B-00A8E3AE096B}" type="presOf" srcId="{56F4B501-A12F-4A0C-853C-419E6303E8AB}" destId="{33F05D40-EF81-4AC4-B5DC-2A7E63ECC67D}" srcOrd="0" destOrd="0" presId="urn:microsoft.com/office/officeart/2005/8/layout/cycle1"/>
    <dgm:cxn modelId="{C0F2DEFF-E2BE-4C99-88A8-71ED2299FA9B}" type="presParOf" srcId="{42367055-CA61-4B4A-87C8-011833F249C3}" destId="{EF77F790-681A-4CC5-B269-099DBB93254F}" srcOrd="0" destOrd="0" presId="urn:microsoft.com/office/officeart/2005/8/layout/cycle1"/>
    <dgm:cxn modelId="{59395EDB-C397-4EBB-BB5C-EFFC4FC75B76}" type="presParOf" srcId="{42367055-CA61-4B4A-87C8-011833F249C3}" destId="{33F05D40-EF81-4AC4-B5DC-2A7E63ECC67D}" srcOrd="1" destOrd="0" presId="urn:microsoft.com/office/officeart/2005/8/layout/cycle1"/>
    <dgm:cxn modelId="{56DB9C58-FE07-4B52-850D-72775E4319DB}" type="presParOf" srcId="{42367055-CA61-4B4A-87C8-011833F249C3}" destId="{2AEC80C7-3858-4698-AC07-D753D11DF50E}" srcOrd="2" destOrd="0" presId="urn:microsoft.com/office/officeart/2005/8/layout/cycle1"/>
    <dgm:cxn modelId="{4CBEFDB1-9B49-47B6-BF63-FF217589DF1C}" type="presParOf" srcId="{42367055-CA61-4B4A-87C8-011833F249C3}" destId="{E084896B-7ECD-4E51-87E2-46ACBDB2C618}" srcOrd="3" destOrd="0" presId="urn:microsoft.com/office/officeart/2005/8/layout/cycle1"/>
    <dgm:cxn modelId="{91042FE6-6F51-4FB9-A973-DCAA811E4EFE}" type="presParOf" srcId="{42367055-CA61-4B4A-87C8-011833F249C3}" destId="{FBAFBC4D-1519-4A60-8619-A0C0174D54FD}" srcOrd="4" destOrd="0" presId="urn:microsoft.com/office/officeart/2005/8/layout/cycle1"/>
    <dgm:cxn modelId="{2F390887-E28E-454F-8965-03927C3E5411}" type="presParOf" srcId="{42367055-CA61-4B4A-87C8-011833F249C3}" destId="{48C73F66-129F-4764-952C-D769AEACA091}"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D96FFD-EDDD-4C58-8F8A-64DFF3213EF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443C93B-0B4A-40E5-B4AA-5CA9076D9FD9}">
      <dgm:prSet/>
      <dgm:spPr/>
      <dgm:t>
        <a:bodyPr/>
        <a:lstStyle/>
        <a:p>
          <a:pPr>
            <a:lnSpc>
              <a:spcPct val="100000"/>
            </a:lnSpc>
          </a:pPr>
          <a:r>
            <a:rPr lang="en-US" dirty="0"/>
            <a:t>Self-driving cars</a:t>
          </a:r>
        </a:p>
      </dgm:t>
    </dgm:pt>
    <dgm:pt modelId="{A4CB94A2-9D5A-4F83-81BE-CCCAB7494747}" type="parTrans" cxnId="{7F5CC357-52F0-4015-A0F4-EE3E7A21C319}">
      <dgm:prSet/>
      <dgm:spPr/>
      <dgm:t>
        <a:bodyPr/>
        <a:lstStyle/>
        <a:p>
          <a:endParaRPr lang="en-US"/>
        </a:p>
      </dgm:t>
    </dgm:pt>
    <dgm:pt modelId="{52D11212-825D-47C4-BE8D-B25BDF63DB7E}" type="sibTrans" cxnId="{7F5CC357-52F0-4015-A0F4-EE3E7A21C319}">
      <dgm:prSet/>
      <dgm:spPr/>
      <dgm:t>
        <a:bodyPr/>
        <a:lstStyle/>
        <a:p>
          <a:endParaRPr lang="en-US"/>
        </a:p>
      </dgm:t>
    </dgm:pt>
    <dgm:pt modelId="{9B855231-1EDA-43B2-BA04-A1466FEE8C99}">
      <dgm:prSet/>
      <dgm:spPr/>
      <dgm:t>
        <a:bodyPr/>
        <a:lstStyle/>
        <a:p>
          <a:pPr>
            <a:lnSpc>
              <a:spcPct val="100000"/>
            </a:lnSpc>
          </a:pPr>
          <a:r>
            <a:rPr lang="en-US" dirty="0"/>
            <a:t>Content recommendation</a:t>
          </a:r>
        </a:p>
      </dgm:t>
    </dgm:pt>
    <dgm:pt modelId="{2E17274A-4F00-460F-9AFE-722EB26C97D8}" type="parTrans" cxnId="{83BA3DC7-2DAF-4856-99DA-6C183A6A8B0E}">
      <dgm:prSet/>
      <dgm:spPr/>
      <dgm:t>
        <a:bodyPr/>
        <a:lstStyle/>
        <a:p>
          <a:endParaRPr lang="en-US"/>
        </a:p>
      </dgm:t>
    </dgm:pt>
    <dgm:pt modelId="{303378DF-3D12-4D1C-B706-DC792C30F780}" type="sibTrans" cxnId="{83BA3DC7-2DAF-4856-99DA-6C183A6A8B0E}">
      <dgm:prSet/>
      <dgm:spPr/>
      <dgm:t>
        <a:bodyPr/>
        <a:lstStyle/>
        <a:p>
          <a:endParaRPr lang="en-US"/>
        </a:p>
      </dgm:t>
    </dgm:pt>
    <dgm:pt modelId="{9EC5166B-116F-4EB8-885A-B781D9BD910A}">
      <dgm:prSet/>
      <dgm:spPr/>
      <dgm:t>
        <a:bodyPr/>
        <a:lstStyle/>
        <a:p>
          <a:pPr>
            <a:lnSpc>
              <a:spcPct val="100000"/>
            </a:lnSpc>
          </a:pPr>
          <a:r>
            <a:rPr lang="en-US" dirty="0"/>
            <a:t>Image and video processes</a:t>
          </a:r>
        </a:p>
      </dgm:t>
    </dgm:pt>
    <dgm:pt modelId="{46B60759-6417-48E3-8A39-4E897DE04AC2}" type="parTrans" cxnId="{FD4EE04A-476B-4A8B-96A1-CA3B0EA1076E}">
      <dgm:prSet/>
      <dgm:spPr/>
      <dgm:t>
        <a:bodyPr/>
        <a:lstStyle/>
        <a:p>
          <a:endParaRPr lang="en-US"/>
        </a:p>
      </dgm:t>
    </dgm:pt>
    <dgm:pt modelId="{5A30DFD0-059F-4D63-9F10-1FB970D4B3E8}" type="sibTrans" cxnId="{FD4EE04A-476B-4A8B-96A1-CA3B0EA1076E}">
      <dgm:prSet/>
      <dgm:spPr/>
      <dgm:t>
        <a:bodyPr/>
        <a:lstStyle/>
        <a:p>
          <a:endParaRPr lang="en-US"/>
        </a:p>
      </dgm:t>
    </dgm:pt>
    <dgm:pt modelId="{E7EE4E9A-8C41-4971-BA6B-49BF2C81663D}" type="pres">
      <dgm:prSet presAssocID="{0DD96FFD-EDDD-4C58-8F8A-64DFF3213EF9}" presName="root" presStyleCnt="0">
        <dgm:presLayoutVars>
          <dgm:dir/>
          <dgm:resizeHandles val="exact"/>
        </dgm:presLayoutVars>
      </dgm:prSet>
      <dgm:spPr/>
    </dgm:pt>
    <dgm:pt modelId="{44DBAE41-CE63-4415-AF19-7B93F5670FE3}" type="pres">
      <dgm:prSet presAssocID="{A443C93B-0B4A-40E5-B4AA-5CA9076D9FD9}" presName="compNode" presStyleCnt="0"/>
      <dgm:spPr/>
    </dgm:pt>
    <dgm:pt modelId="{0B09A32A-43D8-4B00-A018-31EA5FD05FF7}" type="pres">
      <dgm:prSet presAssocID="{A443C93B-0B4A-40E5-B4AA-5CA9076D9F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6B843BE2-EAB0-4331-B792-6219BA2ADA5B}" type="pres">
      <dgm:prSet presAssocID="{A443C93B-0B4A-40E5-B4AA-5CA9076D9FD9}" presName="spaceRect" presStyleCnt="0"/>
      <dgm:spPr/>
    </dgm:pt>
    <dgm:pt modelId="{B0FA86E2-8995-4302-9C81-01460D418BD5}" type="pres">
      <dgm:prSet presAssocID="{A443C93B-0B4A-40E5-B4AA-5CA9076D9FD9}" presName="textRect" presStyleLbl="revTx" presStyleIdx="0" presStyleCnt="3">
        <dgm:presLayoutVars>
          <dgm:chMax val="1"/>
          <dgm:chPref val="1"/>
        </dgm:presLayoutVars>
      </dgm:prSet>
      <dgm:spPr/>
    </dgm:pt>
    <dgm:pt modelId="{6BE75D51-2A04-4CB3-85D2-71B781C52C3C}" type="pres">
      <dgm:prSet presAssocID="{52D11212-825D-47C4-BE8D-B25BDF63DB7E}" presName="sibTrans" presStyleCnt="0"/>
      <dgm:spPr/>
    </dgm:pt>
    <dgm:pt modelId="{AEE006C5-BA29-4435-9DC3-5CBB026B94E8}" type="pres">
      <dgm:prSet presAssocID="{9B855231-1EDA-43B2-BA04-A1466FEE8C99}" presName="compNode" presStyleCnt="0"/>
      <dgm:spPr/>
    </dgm:pt>
    <dgm:pt modelId="{8BB9BAF7-CEB8-4D18-B795-FD2023433171}" type="pres">
      <dgm:prSet presAssocID="{9B855231-1EDA-43B2-BA04-A1466FEE8C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92FDA358-5AD3-4EEC-9D6B-DF1FD4FF73F2}" type="pres">
      <dgm:prSet presAssocID="{9B855231-1EDA-43B2-BA04-A1466FEE8C99}" presName="spaceRect" presStyleCnt="0"/>
      <dgm:spPr/>
    </dgm:pt>
    <dgm:pt modelId="{CA96E290-37A7-4085-BE93-A61EF8D8D274}" type="pres">
      <dgm:prSet presAssocID="{9B855231-1EDA-43B2-BA04-A1466FEE8C99}" presName="textRect" presStyleLbl="revTx" presStyleIdx="1" presStyleCnt="3">
        <dgm:presLayoutVars>
          <dgm:chMax val="1"/>
          <dgm:chPref val="1"/>
        </dgm:presLayoutVars>
      </dgm:prSet>
      <dgm:spPr/>
    </dgm:pt>
    <dgm:pt modelId="{B850BF02-81CE-4150-9FCB-15AAF214A6D3}" type="pres">
      <dgm:prSet presAssocID="{303378DF-3D12-4D1C-B706-DC792C30F780}" presName="sibTrans" presStyleCnt="0"/>
      <dgm:spPr/>
    </dgm:pt>
    <dgm:pt modelId="{4303D247-05C3-4C4F-84A7-C7D8B71FE7BD}" type="pres">
      <dgm:prSet presAssocID="{9EC5166B-116F-4EB8-885A-B781D9BD910A}" presName="compNode" presStyleCnt="0"/>
      <dgm:spPr/>
    </dgm:pt>
    <dgm:pt modelId="{ABEE9AD9-0DDF-4110-B73E-324AAC8BABC2}" type="pres">
      <dgm:prSet presAssocID="{9EC5166B-116F-4EB8-885A-B781D9BD910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ideo camera"/>
        </a:ext>
      </dgm:extLst>
    </dgm:pt>
    <dgm:pt modelId="{26F546D9-FC54-4388-BCA7-6DFD5F0B05F3}" type="pres">
      <dgm:prSet presAssocID="{9EC5166B-116F-4EB8-885A-B781D9BD910A}" presName="spaceRect" presStyleCnt="0"/>
      <dgm:spPr/>
    </dgm:pt>
    <dgm:pt modelId="{C8790556-7465-4CE8-B0F2-9C3B6B758177}" type="pres">
      <dgm:prSet presAssocID="{9EC5166B-116F-4EB8-885A-B781D9BD910A}" presName="textRect" presStyleLbl="revTx" presStyleIdx="2" presStyleCnt="3">
        <dgm:presLayoutVars>
          <dgm:chMax val="1"/>
          <dgm:chPref val="1"/>
        </dgm:presLayoutVars>
      </dgm:prSet>
      <dgm:spPr/>
    </dgm:pt>
  </dgm:ptLst>
  <dgm:cxnLst>
    <dgm:cxn modelId="{FD4EE04A-476B-4A8B-96A1-CA3B0EA1076E}" srcId="{0DD96FFD-EDDD-4C58-8F8A-64DFF3213EF9}" destId="{9EC5166B-116F-4EB8-885A-B781D9BD910A}" srcOrd="2" destOrd="0" parTransId="{46B60759-6417-48E3-8A39-4E897DE04AC2}" sibTransId="{5A30DFD0-059F-4D63-9F10-1FB970D4B3E8}"/>
    <dgm:cxn modelId="{7F5CC357-52F0-4015-A0F4-EE3E7A21C319}" srcId="{0DD96FFD-EDDD-4C58-8F8A-64DFF3213EF9}" destId="{A443C93B-0B4A-40E5-B4AA-5CA9076D9FD9}" srcOrd="0" destOrd="0" parTransId="{A4CB94A2-9D5A-4F83-81BE-CCCAB7494747}" sibTransId="{52D11212-825D-47C4-BE8D-B25BDF63DB7E}"/>
    <dgm:cxn modelId="{722AB3A7-44DE-4A1A-B8EF-1412CFAAF4CF}" type="presOf" srcId="{0DD96FFD-EDDD-4C58-8F8A-64DFF3213EF9}" destId="{E7EE4E9A-8C41-4971-BA6B-49BF2C81663D}" srcOrd="0" destOrd="0" presId="urn:microsoft.com/office/officeart/2018/2/layout/IconLabelList"/>
    <dgm:cxn modelId="{C1F7E6AF-73C3-416D-9FBB-0DB3E8EA066A}" type="presOf" srcId="{9B855231-1EDA-43B2-BA04-A1466FEE8C99}" destId="{CA96E290-37A7-4085-BE93-A61EF8D8D274}" srcOrd="0" destOrd="0" presId="urn:microsoft.com/office/officeart/2018/2/layout/IconLabelList"/>
    <dgm:cxn modelId="{83BA3DC7-2DAF-4856-99DA-6C183A6A8B0E}" srcId="{0DD96FFD-EDDD-4C58-8F8A-64DFF3213EF9}" destId="{9B855231-1EDA-43B2-BA04-A1466FEE8C99}" srcOrd="1" destOrd="0" parTransId="{2E17274A-4F00-460F-9AFE-722EB26C97D8}" sibTransId="{303378DF-3D12-4D1C-B706-DC792C30F780}"/>
    <dgm:cxn modelId="{876114DF-B0F8-4F72-83A5-3BC3C3C63713}" type="presOf" srcId="{9EC5166B-116F-4EB8-885A-B781D9BD910A}" destId="{C8790556-7465-4CE8-B0F2-9C3B6B758177}" srcOrd="0" destOrd="0" presId="urn:microsoft.com/office/officeart/2018/2/layout/IconLabelList"/>
    <dgm:cxn modelId="{A10D66E5-D65A-45F5-A6FA-DAD13CDD49C1}" type="presOf" srcId="{A443C93B-0B4A-40E5-B4AA-5CA9076D9FD9}" destId="{B0FA86E2-8995-4302-9C81-01460D418BD5}" srcOrd="0" destOrd="0" presId="urn:microsoft.com/office/officeart/2018/2/layout/IconLabelList"/>
    <dgm:cxn modelId="{1093B888-40EC-480B-AADA-B9E36E01E4CE}" type="presParOf" srcId="{E7EE4E9A-8C41-4971-BA6B-49BF2C81663D}" destId="{44DBAE41-CE63-4415-AF19-7B93F5670FE3}" srcOrd="0" destOrd="0" presId="urn:microsoft.com/office/officeart/2018/2/layout/IconLabelList"/>
    <dgm:cxn modelId="{63117C95-C1A4-4900-9759-1AC1E5F03D98}" type="presParOf" srcId="{44DBAE41-CE63-4415-AF19-7B93F5670FE3}" destId="{0B09A32A-43D8-4B00-A018-31EA5FD05FF7}" srcOrd="0" destOrd="0" presId="urn:microsoft.com/office/officeart/2018/2/layout/IconLabelList"/>
    <dgm:cxn modelId="{26FF66A4-BEC9-46F4-94ED-7B462C670FD6}" type="presParOf" srcId="{44DBAE41-CE63-4415-AF19-7B93F5670FE3}" destId="{6B843BE2-EAB0-4331-B792-6219BA2ADA5B}" srcOrd="1" destOrd="0" presId="urn:microsoft.com/office/officeart/2018/2/layout/IconLabelList"/>
    <dgm:cxn modelId="{3F84AF0B-95F6-4EFD-884B-7F564CF9655F}" type="presParOf" srcId="{44DBAE41-CE63-4415-AF19-7B93F5670FE3}" destId="{B0FA86E2-8995-4302-9C81-01460D418BD5}" srcOrd="2" destOrd="0" presId="urn:microsoft.com/office/officeart/2018/2/layout/IconLabelList"/>
    <dgm:cxn modelId="{739B8E68-17FF-457B-A32E-F2163D54188C}" type="presParOf" srcId="{E7EE4E9A-8C41-4971-BA6B-49BF2C81663D}" destId="{6BE75D51-2A04-4CB3-85D2-71B781C52C3C}" srcOrd="1" destOrd="0" presId="urn:microsoft.com/office/officeart/2018/2/layout/IconLabelList"/>
    <dgm:cxn modelId="{361EFC6D-D38B-4A40-89CE-A868B4FAAAF9}" type="presParOf" srcId="{E7EE4E9A-8C41-4971-BA6B-49BF2C81663D}" destId="{AEE006C5-BA29-4435-9DC3-5CBB026B94E8}" srcOrd="2" destOrd="0" presId="urn:microsoft.com/office/officeart/2018/2/layout/IconLabelList"/>
    <dgm:cxn modelId="{D4E943CC-4FBB-4C84-809E-11A10FDAAE4D}" type="presParOf" srcId="{AEE006C5-BA29-4435-9DC3-5CBB026B94E8}" destId="{8BB9BAF7-CEB8-4D18-B795-FD2023433171}" srcOrd="0" destOrd="0" presId="urn:microsoft.com/office/officeart/2018/2/layout/IconLabelList"/>
    <dgm:cxn modelId="{877D596C-97B6-46C9-B965-1AF559E3BC55}" type="presParOf" srcId="{AEE006C5-BA29-4435-9DC3-5CBB026B94E8}" destId="{92FDA358-5AD3-4EEC-9D6B-DF1FD4FF73F2}" srcOrd="1" destOrd="0" presId="urn:microsoft.com/office/officeart/2018/2/layout/IconLabelList"/>
    <dgm:cxn modelId="{FDBAA2C7-AFF7-4E9C-9082-DEB20A0D85B9}" type="presParOf" srcId="{AEE006C5-BA29-4435-9DC3-5CBB026B94E8}" destId="{CA96E290-37A7-4085-BE93-A61EF8D8D274}" srcOrd="2" destOrd="0" presId="urn:microsoft.com/office/officeart/2018/2/layout/IconLabelList"/>
    <dgm:cxn modelId="{92ABFA0E-24CB-4BBA-A3CA-5DB8A4DFF987}" type="presParOf" srcId="{E7EE4E9A-8C41-4971-BA6B-49BF2C81663D}" destId="{B850BF02-81CE-4150-9FCB-15AAF214A6D3}" srcOrd="3" destOrd="0" presId="urn:microsoft.com/office/officeart/2018/2/layout/IconLabelList"/>
    <dgm:cxn modelId="{38C30740-4FC8-4492-843A-AB74118C039B}" type="presParOf" srcId="{E7EE4E9A-8C41-4971-BA6B-49BF2C81663D}" destId="{4303D247-05C3-4C4F-84A7-C7D8B71FE7BD}" srcOrd="4" destOrd="0" presId="urn:microsoft.com/office/officeart/2018/2/layout/IconLabelList"/>
    <dgm:cxn modelId="{3A4B199B-38ED-49D8-A8B1-BBDB3832DB41}" type="presParOf" srcId="{4303D247-05C3-4C4F-84A7-C7D8B71FE7BD}" destId="{ABEE9AD9-0DDF-4110-B73E-324AAC8BABC2}" srcOrd="0" destOrd="0" presId="urn:microsoft.com/office/officeart/2018/2/layout/IconLabelList"/>
    <dgm:cxn modelId="{59950867-59D4-4BC0-8DB0-104548A836F1}" type="presParOf" srcId="{4303D247-05C3-4C4F-84A7-C7D8B71FE7BD}" destId="{26F546D9-FC54-4388-BCA7-6DFD5F0B05F3}" srcOrd="1" destOrd="0" presId="urn:microsoft.com/office/officeart/2018/2/layout/IconLabelList"/>
    <dgm:cxn modelId="{1E5EBA38-8754-403E-A7B2-D9E3FF4DB5EE}" type="presParOf" srcId="{4303D247-05C3-4C4F-84A7-C7D8B71FE7BD}" destId="{C8790556-7465-4CE8-B0F2-9C3B6B75817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9B7D87-AB70-4A83-A016-FFCF70B2301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0CD13AA-F597-4EE6-85F7-4A21E1D3947D}">
      <dgm:prSet/>
      <dgm:spPr/>
      <dgm:t>
        <a:bodyPr/>
        <a:lstStyle/>
        <a:p>
          <a:r>
            <a:rPr lang="en-US"/>
            <a:t>AI is part of Computer Science</a:t>
          </a:r>
        </a:p>
      </dgm:t>
    </dgm:pt>
    <dgm:pt modelId="{820ED604-0D64-4A84-9DF4-E7AC1F2DFF31}" type="parTrans" cxnId="{B4DCA41F-A6F0-4B7E-AF0A-ED7C0784F6DF}">
      <dgm:prSet/>
      <dgm:spPr/>
      <dgm:t>
        <a:bodyPr/>
        <a:lstStyle/>
        <a:p>
          <a:endParaRPr lang="en-US"/>
        </a:p>
      </dgm:t>
    </dgm:pt>
    <dgm:pt modelId="{3C2E6937-48A5-4AE4-99EA-361DD3C3A9F5}" type="sibTrans" cxnId="{B4DCA41F-A6F0-4B7E-AF0A-ED7C0784F6DF}">
      <dgm:prSet/>
      <dgm:spPr/>
      <dgm:t>
        <a:bodyPr/>
        <a:lstStyle/>
        <a:p>
          <a:endParaRPr lang="en-US"/>
        </a:p>
      </dgm:t>
    </dgm:pt>
    <dgm:pt modelId="{FE8F8DCC-8B1C-49AF-BBE6-CB264E177389}">
      <dgm:prSet/>
      <dgm:spPr/>
      <dgm:t>
        <a:bodyPr/>
        <a:lstStyle/>
        <a:p>
          <a:r>
            <a:rPr lang="en-US"/>
            <a:t>Machine Learning is a subfield of AI</a:t>
          </a:r>
        </a:p>
      </dgm:t>
    </dgm:pt>
    <dgm:pt modelId="{997D8694-7D06-4950-A480-E7FE7A01095D}" type="parTrans" cxnId="{84FA5DE2-C45F-4930-A507-8AC7236E450F}">
      <dgm:prSet/>
      <dgm:spPr/>
      <dgm:t>
        <a:bodyPr/>
        <a:lstStyle/>
        <a:p>
          <a:endParaRPr lang="en-US"/>
        </a:p>
      </dgm:t>
    </dgm:pt>
    <dgm:pt modelId="{7DE97828-A0B0-4D4B-B702-B4A4B2308C49}" type="sibTrans" cxnId="{84FA5DE2-C45F-4930-A507-8AC7236E450F}">
      <dgm:prSet/>
      <dgm:spPr/>
      <dgm:t>
        <a:bodyPr/>
        <a:lstStyle/>
        <a:p>
          <a:endParaRPr lang="en-US"/>
        </a:p>
      </dgm:t>
    </dgm:pt>
    <dgm:pt modelId="{684B26FD-5096-4668-8840-476B3FF016FC}">
      <dgm:prSet/>
      <dgm:spPr/>
      <dgm:t>
        <a:bodyPr/>
        <a:lstStyle/>
        <a:p>
          <a:r>
            <a:rPr lang="en-US"/>
            <a:t>Deep Learning is a subfield of Machine Learning</a:t>
          </a:r>
        </a:p>
      </dgm:t>
    </dgm:pt>
    <dgm:pt modelId="{11BEEAD3-871D-4C84-AAED-91B5ED3351F8}" type="parTrans" cxnId="{E389171B-C64F-49A2-BB51-27F26CF3CB73}">
      <dgm:prSet/>
      <dgm:spPr/>
      <dgm:t>
        <a:bodyPr/>
        <a:lstStyle/>
        <a:p>
          <a:endParaRPr lang="en-US"/>
        </a:p>
      </dgm:t>
    </dgm:pt>
    <dgm:pt modelId="{45E7DB9C-D5A8-460E-956E-C7E893746128}" type="sibTrans" cxnId="{E389171B-C64F-49A2-BB51-27F26CF3CB73}">
      <dgm:prSet/>
      <dgm:spPr/>
      <dgm:t>
        <a:bodyPr/>
        <a:lstStyle/>
        <a:p>
          <a:endParaRPr lang="en-US"/>
        </a:p>
      </dgm:t>
    </dgm:pt>
    <dgm:pt modelId="{5CA2B738-DFC6-46F2-8425-4EC0DEDD0DA9}">
      <dgm:prSet/>
      <dgm:spPr/>
      <dgm:t>
        <a:bodyPr/>
        <a:lstStyle/>
        <a:p>
          <a:r>
            <a:rPr lang="en-US"/>
            <a:t>Data Science includes AI, Machine Learning and Statistics</a:t>
          </a:r>
        </a:p>
      </dgm:t>
    </dgm:pt>
    <dgm:pt modelId="{CD2E40F6-C994-48CB-8D26-6B7DE7C36A66}" type="parTrans" cxnId="{70B1B6C4-0D5D-4A68-B4AD-66632101DE8D}">
      <dgm:prSet/>
      <dgm:spPr/>
      <dgm:t>
        <a:bodyPr/>
        <a:lstStyle/>
        <a:p>
          <a:endParaRPr lang="en-US"/>
        </a:p>
      </dgm:t>
    </dgm:pt>
    <dgm:pt modelId="{C9FECF75-3FA7-41AF-A15C-95A7DBC95270}" type="sibTrans" cxnId="{70B1B6C4-0D5D-4A68-B4AD-66632101DE8D}">
      <dgm:prSet/>
      <dgm:spPr/>
      <dgm:t>
        <a:bodyPr/>
        <a:lstStyle/>
        <a:p>
          <a:endParaRPr lang="en-US"/>
        </a:p>
      </dgm:t>
    </dgm:pt>
    <dgm:pt modelId="{B160AB71-515F-46C5-9604-E3595D1BA1F7}">
      <dgm:prSet/>
      <dgm:spPr/>
      <dgm:t>
        <a:bodyPr/>
        <a:lstStyle/>
        <a:p>
          <a:r>
            <a:rPr lang="en-US"/>
            <a:t>Robotics uses AI and Machine Learning</a:t>
          </a:r>
        </a:p>
      </dgm:t>
    </dgm:pt>
    <dgm:pt modelId="{46405CA9-2AFD-468E-B431-273B27B08BC6}" type="parTrans" cxnId="{3416A059-E720-4AF8-AA1A-F69585C8E9BC}">
      <dgm:prSet/>
      <dgm:spPr/>
      <dgm:t>
        <a:bodyPr/>
        <a:lstStyle/>
        <a:p>
          <a:endParaRPr lang="en-US"/>
        </a:p>
      </dgm:t>
    </dgm:pt>
    <dgm:pt modelId="{A20DCB63-B514-49B3-A410-1D657BB06B01}" type="sibTrans" cxnId="{3416A059-E720-4AF8-AA1A-F69585C8E9BC}">
      <dgm:prSet/>
      <dgm:spPr/>
      <dgm:t>
        <a:bodyPr/>
        <a:lstStyle/>
        <a:p>
          <a:endParaRPr lang="en-US"/>
        </a:p>
      </dgm:t>
    </dgm:pt>
    <dgm:pt modelId="{B107434B-59A0-4142-B57D-7D98FA0087A6}">
      <dgm:prSet/>
      <dgm:spPr/>
      <dgm:t>
        <a:bodyPr/>
        <a:lstStyle/>
        <a:p>
          <a:r>
            <a:rPr lang="en-US"/>
            <a:t>Each field has unique techniques but often overlap</a:t>
          </a:r>
        </a:p>
      </dgm:t>
    </dgm:pt>
    <dgm:pt modelId="{8EDEE26D-D287-45DC-A09C-374113C7B34A}" type="parTrans" cxnId="{CDBB7BCD-4E0F-49CC-8597-17B5AF6EA042}">
      <dgm:prSet/>
      <dgm:spPr/>
      <dgm:t>
        <a:bodyPr/>
        <a:lstStyle/>
        <a:p>
          <a:endParaRPr lang="en-US"/>
        </a:p>
      </dgm:t>
    </dgm:pt>
    <dgm:pt modelId="{0B4F084A-5B2A-4675-8972-B4ACB14E033B}" type="sibTrans" cxnId="{CDBB7BCD-4E0F-49CC-8597-17B5AF6EA042}">
      <dgm:prSet/>
      <dgm:spPr/>
      <dgm:t>
        <a:bodyPr/>
        <a:lstStyle/>
        <a:p>
          <a:endParaRPr lang="en-US"/>
        </a:p>
      </dgm:t>
    </dgm:pt>
    <dgm:pt modelId="{380D4EDF-7F1F-4505-9DCD-0EF3622DADD0}" type="pres">
      <dgm:prSet presAssocID="{6D9B7D87-AB70-4A83-A016-FFCF70B23011}" presName="linear" presStyleCnt="0">
        <dgm:presLayoutVars>
          <dgm:animLvl val="lvl"/>
          <dgm:resizeHandles val="exact"/>
        </dgm:presLayoutVars>
      </dgm:prSet>
      <dgm:spPr/>
    </dgm:pt>
    <dgm:pt modelId="{162D875C-C05B-4A63-8AEC-91828948E8B6}" type="pres">
      <dgm:prSet presAssocID="{30CD13AA-F597-4EE6-85F7-4A21E1D3947D}" presName="parentText" presStyleLbl="node1" presStyleIdx="0" presStyleCnt="6">
        <dgm:presLayoutVars>
          <dgm:chMax val="0"/>
          <dgm:bulletEnabled val="1"/>
        </dgm:presLayoutVars>
      </dgm:prSet>
      <dgm:spPr/>
    </dgm:pt>
    <dgm:pt modelId="{122D1101-E2A6-40E0-A44B-DF1E616DCC3E}" type="pres">
      <dgm:prSet presAssocID="{3C2E6937-48A5-4AE4-99EA-361DD3C3A9F5}" presName="spacer" presStyleCnt="0"/>
      <dgm:spPr/>
    </dgm:pt>
    <dgm:pt modelId="{9172AB28-A8A0-4B36-A595-4FEF70F2D88D}" type="pres">
      <dgm:prSet presAssocID="{FE8F8DCC-8B1C-49AF-BBE6-CB264E177389}" presName="parentText" presStyleLbl="node1" presStyleIdx="1" presStyleCnt="6">
        <dgm:presLayoutVars>
          <dgm:chMax val="0"/>
          <dgm:bulletEnabled val="1"/>
        </dgm:presLayoutVars>
      </dgm:prSet>
      <dgm:spPr/>
    </dgm:pt>
    <dgm:pt modelId="{37E316BC-EF9C-4019-BF36-238B8683B5A4}" type="pres">
      <dgm:prSet presAssocID="{7DE97828-A0B0-4D4B-B702-B4A4B2308C49}" presName="spacer" presStyleCnt="0"/>
      <dgm:spPr/>
    </dgm:pt>
    <dgm:pt modelId="{C030C667-7964-4ACC-961A-D61305B1D151}" type="pres">
      <dgm:prSet presAssocID="{684B26FD-5096-4668-8840-476B3FF016FC}" presName="parentText" presStyleLbl="node1" presStyleIdx="2" presStyleCnt="6">
        <dgm:presLayoutVars>
          <dgm:chMax val="0"/>
          <dgm:bulletEnabled val="1"/>
        </dgm:presLayoutVars>
      </dgm:prSet>
      <dgm:spPr/>
    </dgm:pt>
    <dgm:pt modelId="{5412F77D-2522-47EB-8787-002C2AF0EC5B}" type="pres">
      <dgm:prSet presAssocID="{45E7DB9C-D5A8-460E-956E-C7E893746128}" presName="spacer" presStyleCnt="0"/>
      <dgm:spPr/>
    </dgm:pt>
    <dgm:pt modelId="{96E299FB-C93C-406A-B080-2AE56D18BA7D}" type="pres">
      <dgm:prSet presAssocID="{5CA2B738-DFC6-46F2-8425-4EC0DEDD0DA9}" presName="parentText" presStyleLbl="node1" presStyleIdx="3" presStyleCnt="6">
        <dgm:presLayoutVars>
          <dgm:chMax val="0"/>
          <dgm:bulletEnabled val="1"/>
        </dgm:presLayoutVars>
      </dgm:prSet>
      <dgm:spPr/>
    </dgm:pt>
    <dgm:pt modelId="{232CBB5D-8DBF-49A3-B80D-23C9E54332EB}" type="pres">
      <dgm:prSet presAssocID="{C9FECF75-3FA7-41AF-A15C-95A7DBC95270}" presName="spacer" presStyleCnt="0"/>
      <dgm:spPr/>
    </dgm:pt>
    <dgm:pt modelId="{FBF48934-204D-4A95-B74C-258831E7730D}" type="pres">
      <dgm:prSet presAssocID="{B160AB71-515F-46C5-9604-E3595D1BA1F7}" presName="parentText" presStyleLbl="node1" presStyleIdx="4" presStyleCnt="6">
        <dgm:presLayoutVars>
          <dgm:chMax val="0"/>
          <dgm:bulletEnabled val="1"/>
        </dgm:presLayoutVars>
      </dgm:prSet>
      <dgm:spPr/>
    </dgm:pt>
    <dgm:pt modelId="{D076F638-15B4-4ACF-BBEB-2C7AC107AAA3}" type="pres">
      <dgm:prSet presAssocID="{A20DCB63-B514-49B3-A410-1D657BB06B01}" presName="spacer" presStyleCnt="0"/>
      <dgm:spPr/>
    </dgm:pt>
    <dgm:pt modelId="{2A97C2D2-817B-44A4-9FD7-1489AB63E1BF}" type="pres">
      <dgm:prSet presAssocID="{B107434B-59A0-4142-B57D-7D98FA0087A6}" presName="parentText" presStyleLbl="node1" presStyleIdx="5" presStyleCnt="6">
        <dgm:presLayoutVars>
          <dgm:chMax val="0"/>
          <dgm:bulletEnabled val="1"/>
        </dgm:presLayoutVars>
      </dgm:prSet>
      <dgm:spPr/>
    </dgm:pt>
  </dgm:ptLst>
  <dgm:cxnLst>
    <dgm:cxn modelId="{170A5B01-1965-4A5B-A2FE-4FE5D8DEADD3}" type="presOf" srcId="{30CD13AA-F597-4EE6-85F7-4A21E1D3947D}" destId="{162D875C-C05B-4A63-8AEC-91828948E8B6}" srcOrd="0" destOrd="0" presId="urn:microsoft.com/office/officeart/2005/8/layout/vList2"/>
    <dgm:cxn modelId="{1FE60011-D07D-4373-B9C3-B27EF439AEB4}" type="presOf" srcId="{684B26FD-5096-4668-8840-476B3FF016FC}" destId="{C030C667-7964-4ACC-961A-D61305B1D151}" srcOrd="0" destOrd="0" presId="urn:microsoft.com/office/officeart/2005/8/layout/vList2"/>
    <dgm:cxn modelId="{E389171B-C64F-49A2-BB51-27F26CF3CB73}" srcId="{6D9B7D87-AB70-4A83-A016-FFCF70B23011}" destId="{684B26FD-5096-4668-8840-476B3FF016FC}" srcOrd="2" destOrd="0" parTransId="{11BEEAD3-871D-4C84-AAED-91B5ED3351F8}" sibTransId="{45E7DB9C-D5A8-460E-956E-C7E893746128}"/>
    <dgm:cxn modelId="{B4DCA41F-A6F0-4B7E-AF0A-ED7C0784F6DF}" srcId="{6D9B7D87-AB70-4A83-A016-FFCF70B23011}" destId="{30CD13AA-F597-4EE6-85F7-4A21E1D3947D}" srcOrd="0" destOrd="0" parTransId="{820ED604-0D64-4A84-9DF4-E7AC1F2DFF31}" sibTransId="{3C2E6937-48A5-4AE4-99EA-361DD3C3A9F5}"/>
    <dgm:cxn modelId="{82163E55-D5D8-4352-AF23-3CD84961FCDC}" type="presOf" srcId="{5CA2B738-DFC6-46F2-8425-4EC0DEDD0DA9}" destId="{96E299FB-C93C-406A-B080-2AE56D18BA7D}" srcOrd="0" destOrd="0" presId="urn:microsoft.com/office/officeart/2005/8/layout/vList2"/>
    <dgm:cxn modelId="{5DCF4655-AC1C-47C6-9299-EFE782CBFEAA}" type="presOf" srcId="{FE8F8DCC-8B1C-49AF-BBE6-CB264E177389}" destId="{9172AB28-A8A0-4B36-A595-4FEF70F2D88D}" srcOrd="0" destOrd="0" presId="urn:microsoft.com/office/officeart/2005/8/layout/vList2"/>
    <dgm:cxn modelId="{B5469357-388B-457F-8A1C-3C1AE6BECE5C}" type="presOf" srcId="{B107434B-59A0-4142-B57D-7D98FA0087A6}" destId="{2A97C2D2-817B-44A4-9FD7-1489AB63E1BF}" srcOrd="0" destOrd="0" presId="urn:microsoft.com/office/officeart/2005/8/layout/vList2"/>
    <dgm:cxn modelId="{3416A059-E720-4AF8-AA1A-F69585C8E9BC}" srcId="{6D9B7D87-AB70-4A83-A016-FFCF70B23011}" destId="{B160AB71-515F-46C5-9604-E3595D1BA1F7}" srcOrd="4" destOrd="0" parTransId="{46405CA9-2AFD-468E-B431-273B27B08BC6}" sibTransId="{A20DCB63-B514-49B3-A410-1D657BB06B01}"/>
    <dgm:cxn modelId="{70B1B6C4-0D5D-4A68-B4AD-66632101DE8D}" srcId="{6D9B7D87-AB70-4A83-A016-FFCF70B23011}" destId="{5CA2B738-DFC6-46F2-8425-4EC0DEDD0DA9}" srcOrd="3" destOrd="0" parTransId="{CD2E40F6-C994-48CB-8D26-6B7DE7C36A66}" sibTransId="{C9FECF75-3FA7-41AF-A15C-95A7DBC95270}"/>
    <dgm:cxn modelId="{DD7198C7-4A82-4628-9812-7F100EC696ED}" type="presOf" srcId="{B160AB71-515F-46C5-9604-E3595D1BA1F7}" destId="{FBF48934-204D-4A95-B74C-258831E7730D}" srcOrd="0" destOrd="0" presId="urn:microsoft.com/office/officeart/2005/8/layout/vList2"/>
    <dgm:cxn modelId="{CDBB7BCD-4E0F-49CC-8597-17B5AF6EA042}" srcId="{6D9B7D87-AB70-4A83-A016-FFCF70B23011}" destId="{B107434B-59A0-4142-B57D-7D98FA0087A6}" srcOrd="5" destOrd="0" parTransId="{8EDEE26D-D287-45DC-A09C-374113C7B34A}" sibTransId="{0B4F084A-5B2A-4675-8972-B4ACB14E033B}"/>
    <dgm:cxn modelId="{CACC33DD-F423-4DDE-9451-99C9382BE8F9}" type="presOf" srcId="{6D9B7D87-AB70-4A83-A016-FFCF70B23011}" destId="{380D4EDF-7F1F-4505-9DCD-0EF3622DADD0}" srcOrd="0" destOrd="0" presId="urn:microsoft.com/office/officeart/2005/8/layout/vList2"/>
    <dgm:cxn modelId="{84FA5DE2-C45F-4930-A507-8AC7236E450F}" srcId="{6D9B7D87-AB70-4A83-A016-FFCF70B23011}" destId="{FE8F8DCC-8B1C-49AF-BBE6-CB264E177389}" srcOrd="1" destOrd="0" parTransId="{997D8694-7D06-4950-A480-E7FE7A01095D}" sibTransId="{7DE97828-A0B0-4D4B-B702-B4A4B2308C49}"/>
    <dgm:cxn modelId="{B9068427-6204-4E9A-B59F-AED694D1DF1D}" type="presParOf" srcId="{380D4EDF-7F1F-4505-9DCD-0EF3622DADD0}" destId="{162D875C-C05B-4A63-8AEC-91828948E8B6}" srcOrd="0" destOrd="0" presId="urn:microsoft.com/office/officeart/2005/8/layout/vList2"/>
    <dgm:cxn modelId="{B9F84CFA-F9C0-434B-88E6-5E4FD2C09CF8}" type="presParOf" srcId="{380D4EDF-7F1F-4505-9DCD-0EF3622DADD0}" destId="{122D1101-E2A6-40E0-A44B-DF1E616DCC3E}" srcOrd="1" destOrd="0" presId="urn:microsoft.com/office/officeart/2005/8/layout/vList2"/>
    <dgm:cxn modelId="{FF673C80-417F-406D-8A77-B83CA0333AF3}" type="presParOf" srcId="{380D4EDF-7F1F-4505-9DCD-0EF3622DADD0}" destId="{9172AB28-A8A0-4B36-A595-4FEF70F2D88D}" srcOrd="2" destOrd="0" presId="urn:microsoft.com/office/officeart/2005/8/layout/vList2"/>
    <dgm:cxn modelId="{8F1344E8-4F2B-4FFE-89B6-DBBEAFA118E1}" type="presParOf" srcId="{380D4EDF-7F1F-4505-9DCD-0EF3622DADD0}" destId="{37E316BC-EF9C-4019-BF36-238B8683B5A4}" srcOrd="3" destOrd="0" presId="urn:microsoft.com/office/officeart/2005/8/layout/vList2"/>
    <dgm:cxn modelId="{EAFCA999-B5AE-4EE6-B769-47350FFD535A}" type="presParOf" srcId="{380D4EDF-7F1F-4505-9DCD-0EF3622DADD0}" destId="{C030C667-7964-4ACC-961A-D61305B1D151}" srcOrd="4" destOrd="0" presId="urn:microsoft.com/office/officeart/2005/8/layout/vList2"/>
    <dgm:cxn modelId="{1CE79D42-90D2-4236-88F8-6790385304D0}" type="presParOf" srcId="{380D4EDF-7F1F-4505-9DCD-0EF3622DADD0}" destId="{5412F77D-2522-47EB-8787-002C2AF0EC5B}" srcOrd="5" destOrd="0" presId="urn:microsoft.com/office/officeart/2005/8/layout/vList2"/>
    <dgm:cxn modelId="{E5662766-CF31-412D-B758-AB3B2D10F06C}" type="presParOf" srcId="{380D4EDF-7F1F-4505-9DCD-0EF3622DADD0}" destId="{96E299FB-C93C-406A-B080-2AE56D18BA7D}" srcOrd="6" destOrd="0" presId="urn:microsoft.com/office/officeart/2005/8/layout/vList2"/>
    <dgm:cxn modelId="{FD0205E9-4547-4E40-B057-15FFECEC621A}" type="presParOf" srcId="{380D4EDF-7F1F-4505-9DCD-0EF3622DADD0}" destId="{232CBB5D-8DBF-49A3-B80D-23C9E54332EB}" srcOrd="7" destOrd="0" presId="urn:microsoft.com/office/officeart/2005/8/layout/vList2"/>
    <dgm:cxn modelId="{DF87F379-226E-45D1-B994-32BD07B3B3E1}" type="presParOf" srcId="{380D4EDF-7F1F-4505-9DCD-0EF3622DADD0}" destId="{FBF48934-204D-4A95-B74C-258831E7730D}" srcOrd="8" destOrd="0" presId="urn:microsoft.com/office/officeart/2005/8/layout/vList2"/>
    <dgm:cxn modelId="{D510F8FF-F626-4417-AD10-49CC59CB3809}" type="presParOf" srcId="{380D4EDF-7F1F-4505-9DCD-0EF3622DADD0}" destId="{D076F638-15B4-4ACF-BBEB-2C7AC107AAA3}" srcOrd="9" destOrd="0" presId="urn:microsoft.com/office/officeart/2005/8/layout/vList2"/>
    <dgm:cxn modelId="{3A5A72A2-AFBE-4FC2-94E7-DCCAAFB69B96}" type="presParOf" srcId="{380D4EDF-7F1F-4505-9DCD-0EF3622DADD0}" destId="{2A97C2D2-817B-44A4-9FD7-1489AB63E1B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75A9D-6AD3-4D7D-8CC4-387E8F8C9857}">
      <dsp:nvSpPr>
        <dsp:cNvPr id="0" name=""/>
        <dsp:cNvSpPr/>
      </dsp:nvSpPr>
      <dsp:spPr>
        <a:xfrm>
          <a:off x="140813" y="1636"/>
          <a:ext cx="1728941" cy="103736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Study Bitcoin!</a:t>
          </a:r>
        </a:p>
      </dsp:txBody>
      <dsp:txXfrm>
        <a:off x="140813" y="1636"/>
        <a:ext cx="1728941" cy="1037364"/>
      </dsp:txXfrm>
    </dsp:sp>
    <dsp:sp modelId="{47245967-DF0E-41EF-9D66-CFDA52700A69}">
      <dsp:nvSpPr>
        <dsp:cNvPr id="0" name=""/>
        <dsp:cNvSpPr/>
      </dsp:nvSpPr>
      <dsp:spPr>
        <a:xfrm>
          <a:off x="2042648" y="1636"/>
          <a:ext cx="1728941" cy="103736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Bitcoin 101 Presentation</a:t>
          </a:r>
        </a:p>
      </dsp:txBody>
      <dsp:txXfrm>
        <a:off x="2042648" y="1636"/>
        <a:ext cx="1728941" cy="1037364"/>
      </dsp:txXfrm>
    </dsp:sp>
    <dsp:sp modelId="{A3F99EA5-ED88-42BF-B6F6-370A9E90E336}">
      <dsp:nvSpPr>
        <dsp:cNvPr id="0" name=""/>
        <dsp:cNvSpPr/>
      </dsp:nvSpPr>
      <dsp:spPr>
        <a:xfrm>
          <a:off x="3944484" y="1636"/>
          <a:ext cx="1728941" cy="103736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Volunteering</a:t>
          </a:r>
        </a:p>
      </dsp:txBody>
      <dsp:txXfrm>
        <a:off x="3944484" y="1636"/>
        <a:ext cx="1728941" cy="1037364"/>
      </dsp:txXfrm>
    </dsp:sp>
    <dsp:sp modelId="{41C9033C-2BBB-4456-9D82-3B8492431356}">
      <dsp:nvSpPr>
        <dsp:cNvPr id="0" name=""/>
        <dsp:cNvSpPr/>
      </dsp:nvSpPr>
      <dsp:spPr>
        <a:xfrm>
          <a:off x="140813" y="1211895"/>
          <a:ext cx="1728941" cy="103736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Conference Trip</a:t>
          </a:r>
        </a:p>
      </dsp:txBody>
      <dsp:txXfrm>
        <a:off x="140813" y="1211895"/>
        <a:ext cx="1728941" cy="1037364"/>
      </dsp:txXfrm>
    </dsp:sp>
    <dsp:sp modelId="{23A4B3BD-E4FF-4F75-8B39-F11835BECE39}">
      <dsp:nvSpPr>
        <dsp:cNvPr id="0" name=""/>
        <dsp:cNvSpPr/>
      </dsp:nvSpPr>
      <dsp:spPr>
        <a:xfrm>
          <a:off x="2042648" y="1211895"/>
          <a:ext cx="1728941" cy="103736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Club Fair</a:t>
          </a:r>
        </a:p>
      </dsp:txBody>
      <dsp:txXfrm>
        <a:off x="2042648" y="1211895"/>
        <a:ext cx="1728941" cy="1037364"/>
      </dsp:txXfrm>
    </dsp:sp>
    <dsp:sp modelId="{A464FA96-B3D0-4B48-AD0D-4127AE7EA16D}">
      <dsp:nvSpPr>
        <dsp:cNvPr id="0" name=""/>
        <dsp:cNvSpPr/>
      </dsp:nvSpPr>
      <dsp:spPr>
        <a:xfrm>
          <a:off x="3944484" y="1211895"/>
          <a:ext cx="1728941" cy="103736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Stranded Screening</a:t>
          </a:r>
        </a:p>
      </dsp:txBody>
      <dsp:txXfrm>
        <a:off x="3944484" y="1211895"/>
        <a:ext cx="1728941" cy="1037364"/>
      </dsp:txXfrm>
    </dsp:sp>
    <dsp:sp modelId="{A22A31ED-0CDA-4FF1-9433-C6F80DF3147C}">
      <dsp:nvSpPr>
        <dsp:cNvPr id="0" name=""/>
        <dsp:cNvSpPr/>
      </dsp:nvSpPr>
      <dsp:spPr>
        <a:xfrm>
          <a:off x="140813" y="2422153"/>
          <a:ext cx="1728941" cy="103736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Mystician</a:t>
          </a:r>
          <a:r>
            <a:rPr lang="en-US" sz="2000" kern="1200" dirty="0"/>
            <a:t> interview</a:t>
          </a:r>
        </a:p>
      </dsp:txBody>
      <dsp:txXfrm>
        <a:off x="140813" y="2422153"/>
        <a:ext cx="1728941" cy="1037364"/>
      </dsp:txXfrm>
    </dsp:sp>
    <dsp:sp modelId="{B0FBEEFC-49A7-4E2B-A23A-B5F66CD0AEC5}">
      <dsp:nvSpPr>
        <dsp:cNvPr id="0" name=""/>
        <dsp:cNvSpPr/>
      </dsp:nvSpPr>
      <dsp:spPr>
        <a:xfrm>
          <a:off x="2042648" y="2422153"/>
          <a:ext cx="1728941" cy="103736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Financial Literacy week</a:t>
          </a:r>
        </a:p>
      </dsp:txBody>
      <dsp:txXfrm>
        <a:off x="2042648" y="2422153"/>
        <a:ext cx="1728941" cy="1037364"/>
      </dsp:txXfrm>
    </dsp:sp>
    <dsp:sp modelId="{6FC8F5F0-EA7B-4FDF-8C2B-044ABD66A047}">
      <dsp:nvSpPr>
        <dsp:cNvPr id="0" name=""/>
        <dsp:cNvSpPr/>
      </dsp:nvSpPr>
      <dsp:spPr>
        <a:xfrm>
          <a:off x="3944484" y="2422153"/>
          <a:ext cx="1728941" cy="103736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ptos Display" panose="020F0302020204030204"/>
            </a:rPr>
            <a:t>Bitcoin Students Network</a:t>
          </a:r>
        </a:p>
      </dsp:txBody>
      <dsp:txXfrm>
        <a:off x="3944484" y="2422153"/>
        <a:ext cx="1728941" cy="10373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22B4C-13DD-45E5-8BA8-8A8450875F80}">
      <dsp:nvSpPr>
        <dsp:cNvPr id="0" name=""/>
        <dsp:cNvSpPr/>
      </dsp:nvSpPr>
      <dsp:spPr>
        <a:xfrm>
          <a:off x="93587" y="2145403"/>
          <a:ext cx="689784" cy="68978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AEE2A4-7974-4628-8C80-7C6B1757CDF2}">
      <dsp:nvSpPr>
        <dsp:cNvPr id="0" name=""/>
        <dsp:cNvSpPr/>
      </dsp:nvSpPr>
      <dsp:spPr>
        <a:xfrm>
          <a:off x="238442" y="2290257"/>
          <a:ext cx="400075" cy="4000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1C4B71-B788-4C75-920C-E147737B857D}">
      <dsp:nvSpPr>
        <dsp:cNvPr id="0" name=""/>
        <dsp:cNvSpPr/>
      </dsp:nvSpPr>
      <dsp:spPr>
        <a:xfrm>
          <a:off x="931183" y="2145403"/>
          <a:ext cx="1625921" cy="689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Money supply increases</a:t>
          </a:r>
        </a:p>
      </dsp:txBody>
      <dsp:txXfrm>
        <a:off x="931183" y="2145403"/>
        <a:ext cx="1625921" cy="689784"/>
      </dsp:txXfrm>
    </dsp:sp>
    <dsp:sp modelId="{649FED51-BAD0-425B-B4DF-6E4000C0812A}">
      <dsp:nvSpPr>
        <dsp:cNvPr id="0" name=""/>
        <dsp:cNvSpPr/>
      </dsp:nvSpPr>
      <dsp:spPr>
        <a:xfrm>
          <a:off x="2840409" y="2145403"/>
          <a:ext cx="689784" cy="68978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F4142-0929-465A-9EEA-6D81B47167FD}">
      <dsp:nvSpPr>
        <dsp:cNvPr id="0" name=""/>
        <dsp:cNvSpPr/>
      </dsp:nvSpPr>
      <dsp:spPr>
        <a:xfrm>
          <a:off x="2985264" y="2290257"/>
          <a:ext cx="400075" cy="4000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F69C82-BCA2-490B-9775-986A59F12BCF}">
      <dsp:nvSpPr>
        <dsp:cNvPr id="0" name=""/>
        <dsp:cNvSpPr/>
      </dsp:nvSpPr>
      <dsp:spPr>
        <a:xfrm>
          <a:off x="3678004" y="2145403"/>
          <a:ext cx="1625921" cy="689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Higher costs</a:t>
          </a:r>
        </a:p>
      </dsp:txBody>
      <dsp:txXfrm>
        <a:off x="3678004" y="2145403"/>
        <a:ext cx="1625921" cy="689784"/>
      </dsp:txXfrm>
    </dsp:sp>
    <dsp:sp modelId="{BE186405-CD92-4B42-994A-B811ECE0AFE9}">
      <dsp:nvSpPr>
        <dsp:cNvPr id="0" name=""/>
        <dsp:cNvSpPr/>
      </dsp:nvSpPr>
      <dsp:spPr>
        <a:xfrm>
          <a:off x="93587" y="3248906"/>
          <a:ext cx="689784" cy="68978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D956D-EF5F-4526-A551-FC812A8CBF84}">
      <dsp:nvSpPr>
        <dsp:cNvPr id="0" name=""/>
        <dsp:cNvSpPr/>
      </dsp:nvSpPr>
      <dsp:spPr>
        <a:xfrm>
          <a:off x="238442" y="3393760"/>
          <a:ext cx="400075" cy="40007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831A33-60A4-422C-B0E4-BFACC57AE215}">
      <dsp:nvSpPr>
        <dsp:cNvPr id="0" name=""/>
        <dsp:cNvSpPr/>
      </dsp:nvSpPr>
      <dsp:spPr>
        <a:xfrm>
          <a:off x="931183" y="3248906"/>
          <a:ext cx="1625921" cy="689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Dollars lose purchasing power</a:t>
          </a:r>
        </a:p>
      </dsp:txBody>
      <dsp:txXfrm>
        <a:off x="931183" y="3248906"/>
        <a:ext cx="1625921" cy="6897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05D40-EF81-4AC4-B5DC-2A7E63ECC67D}">
      <dsp:nvSpPr>
        <dsp:cNvPr id="0" name=""/>
        <dsp:cNvSpPr/>
      </dsp:nvSpPr>
      <dsp:spPr>
        <a:xfrm>
          <a:off x="3147398" y="945725"/>
          <a:ext cx="1793136" cy="1793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No universally agreed definition</a:t>
          </a:r>
        </a:p>
      </dsp:txBody>
      <dsp:txXfrm>
        <a:off x="3147398" y="945725"/>
        <a:ext cx="1793136" cy="1793136"/>
      </dsp:txXfrm>
    </dsp:sp>
    <dsp:sp modelId="{2AEC80C7-3858-4698-AC07-D753D11DF50E}">
      <dsp:nvSpPr>
        <dsp:cNvPr id="0" name=""/>
        <dsp:cNvSpPr/>
      </dsp:nvSpPr>
      <dsp:spPr>
        <a:xfrm>
          <a:off x="735020" y="-1579"/>
          <a:ext cx="3687746" cy="3687746"/>
        </a:xfrm>
        <a:prstGeom prst="circularArrow">
          <a:avLst>
            <a:gd name="adj1" fmla="val 9482"/>
            <a:gd name="adj2" fmla="val 684857"/>
            <a:gd name="adj3" fmla="val 7851254"/>
            <a:gd name="adj4" fmla="val 2263889"/>
            <a:gd name="adj5" fmla="val 11062"/>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AFBC4D-1519-4A60-8619-A0C0174D54FD}">
      <dsp:nvSpPr>
        <dsp:cNvPr id="0" name=""/>
        <dsp:cNvSpPr/>
      </dsp:nvSpPr>
      <dsp:spPr>
        <a:xfrm>
          <a:off x="217252" y="945725"/>
          <a:ext cx="1793136" cy="1793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AI is often used to describe any cool new </a:t>
          </a:r>
          <a:r>
            <a:rPr lang="en-US" sz="2400" kern="1200" dirty="0">
              <a:latin typeface="Aptos Display" panose="020F0302020204030204"/>
            </a:rPr>
            <a:t>tech</a:t>
          </a:r>
          <a:endParaRPr lang="en-US" sz="2400" kern="1200" dirty="0"/>
        </a:p>
      </dsp:txBody>
      <dsp:txXfrm>
        <a:off x="217252" y="945725"/>
        <a:ext cx="1793136" cy="1793136"/>
      </dsp:txXfrm>
    </dsp:sp>
    <dsp:sp modelId="{48C73F66-129F-4764-952C-D769AEACA091}">
      <dsp:nvSpPr>
        <dsp:cNvPr id="0" name=""/>
        <dsp:cNvSpPr/>
      </dsp:nvSpPr>
      <dsp:spPr>
        <a:xfrm>
          <a:off x="735020" y="-1579"/>
          <a:ext cx="3687746" cy="3687746"/>
        </a:xfrm>
        <a:prstGeom prst="circularArrow">
          <a:avLst>
            <a:gd name="adj1" fmla="val 9482"/>
            <a:gd name="adj2" fmla="val 684857"/>
            <a:gd name="adj3" fmla="val 18651254"/>
            <a:gd name="adj4" fmla="val 13063889"/>
            <a:gd name="adj5" fmla="val 11062"/>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9A32A-43D8-4B00-A018-31EA5FD05FF7}">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A86E2-8995-4302-9C81-01460D418BD5}">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Self-driving cars</a:t>
          </a:r>
        </a:p>
      </dsp:txBody>
      <dsp:txXfrm>
        <a:off x="417971" y="2644140"/>
        <a:ext cx="2889450" cy="720000"/>
      </dsp:txXfrm>
    </dsp:sp>
    <dsp:sp modelId="{8BB9BAF7-CEB8-4D18-B795-FD2023433171}">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96E290-37A7-4085-BE93-A61EF8D8D274}">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Content recommendation</a:t>
          </a:r>
        </a:p>
      </dsp:txBody>
      <dsp:txXfrm>
        <a:off x="3813075" y="2644140"/>
        <a:ext cx="2889450" cy="720000"/>
      </dsp:txXfrm>
    </dsp:sp>
    <dsp:sp modelId="{ABEE9AD9-0DDF-4110-B73E-324AAC8BABC2}">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790556-7465-4CE8-B0F2-9C3B6B758177}">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Image and video processes</a:t>
          </a:r>
        </a:p>
      </dsp:txBody>
      <dsp:txXfrm>
        <a:off x="7208178" y="2644140"/>
        <a:ext cx="28894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D875C-C05B-4A63-8AEC-91828948E8B6}">
      <dsp:nvSpPr>
        <dsp:cNvPr id="0" name=""/>
        <dsp:cNvSpPr/>
      </dsp:nvSpPr>
      <dsp:spPr>
        <a:xfrm>
          <a:off x="0" y="408137"/>
          <a:ext cx="600211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AI is part of Computer Science</a:t>
          </a:r>
        </a:p>
      </dsp:txBody>
      <dsp:txXfrm>
        <a:off x="21589" y="429726"/>
        <a:ext cx="5958932" cy="399082"/>
      </dsp:txXfrm>
    </dsp:sp>
    <dsp:sp modelId="{9172AB28-A8A0-4B36-A595-4FEF70F2D88D}">
      <dsp:nvSpPr>
        <dsp:cNvPr id="0" name=""/>
        <dsp:cNvSpPr/>
      </dsp:nvSpPr>
      <dsp:spPr>
        <a:xfrm>
          <a:off x="0" y="902237"/>
          <a:ext cx="600211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Machine Learning is a subfield of AI</a:t>
          </a:r>
        </a:p>
      </dsp:txBody>
      <dsp:txXfrm>
        <a:off x="21589" y="923826"/>
        <a:ext cx="5958932" cy="399082"/>
      </dsp:txXfrm>
    </dsp:sp>
    <dsp:sp modelId="{C030C667-7964-4ACC-961A-D61305B1D151}">
      <dsp:nvSpPr>
        <dsp:cNvPr id="0" name=""/>
        <dsp:cNvSpPr/>
      </dsp:nvSpPr>
      <dsp:spPr>
        <a:xfrm>
          <a:off x="0" y="1396337"/>
          <a:ext cx="600211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Deep Learning is a subfield of Machine Learning</a:t>
          </a:r>
        </a:p>
      </dsp:txBody>
      <dsp:txXfrm>
        <a:off x="21589" y="1417926"/>
        <a:ext cx="5958932" cy="399082"/>
      </dsp:txXfrm>
    </dsp:sp>
    <dsp:sp modelId="{96E299FB-C93C-406A-B080-2AE56D18BA7D}">
      <dsp:nvSpPr>
        <dsp:cNvPr id="0" name=""/>
        <dsp:cNvSpPr/>
      </dsp:nvSpPr>
      <dsp:spPr>
        <a:xfrm>
          <a:off x="0" y="1890437"/>
          <a:ext cx="600211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Data Science includes AI, Machine Learning and Statistics</a:t>
          </a:r>
        </a:p>
      </dsp:txBody>
      <dsp:txXfrm>
        <a:off x="21589" y="1912026"/>
        <a:ext cx="5958932" cy="399082"/>
      </dsp:txXfrm>
    </dsp:sp>
    <dsp:sp modelId="{FBF48934-204D-4A95-B74C-258831E7730D}">
      <dsp:nvSpPr>
        <dsp:cNvPr id="0" name=""/>
        <dsp:cNvSpPr/>
      </dsp:nvSpPr>
      <dsp:spPr>
        <a:xfrm>
          <a:off x="0" y="2384537"/>
          <a:ext cx="600211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Robotics uses AI and Machine Learning</a:t>
          </a:r>
        </a:p>
      </dsp:txBody>
      <dsp:txXfrm>
        <a:off x="21589" y="2406126"/>
        <a:ext cx="5958932" cy="399082"/>
      </dsp:txXfrm>
    </dsp:sp>
    <dsp:sp modelId="{2A97C2D2-817B-44A4-9FD7-1489AB63E1BF}">
      <dsp:nvSpPr>
        <dsp:cNvPr id="0" name=""/>
        <dsp:cNvSpPr/>
      </dsp:nvSpPr>
      <dsp:spPr>
        <a:xfrm>
          <a:off x="0" y="2878637"/>
          <a:ext cx="600211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Each field has unique techniques but often overlap</a:t>
          </a:r>
        </a:p>
      </dsp:txBody>
      <dsp:txXfrm>
        <a:off x="21589" y="2900226"/>
        <a:ext cx="5958932" cy="39908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CFF59-9AC1-4474-936E-5ABA640C513F}" type="datetimeFigureOut">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C66C7-CCC6-4D6A-B028-8E9C36592AEF}" type="slidenum">
              <a:t>‹#›</a:t>
            </a:fld>
            <a:endParaRPr lang="en-US"/>
          </a:p>
        </p:txBody>
      </p:sp>
    </p:spTree>
    <p:extLst>
      <p:ext uri="{BB962C8B-B14F-4D97-AF65-F5344CB8AC3E}">
        <p14:creationId xmlns:p14="http://schemas.microsoft.com/office/powerpoint/2010/main" val="67288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ismarckstate.edu/students/campuslife/getinvolved/club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linkedin.com/in/ella-hough/" TargetMode="External"/><Relationship Id="rId4" Type="http://schemas.openxmlformats.org/officeDocument/2006/relationships/hyperlink" Target="https://www.bitcoinstudentsnetwork.org/"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researchgate.net/figure/Fig-1-Venn-diagram-showing-relationship-between-Artificial-Intelligence-Machine_fig1_36215044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venice.ai/"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ww.spiritofsatoshi.ai/" TargetMode="External"/><Relationship Id="rId5" Type="http://schemas.openxmlformats.org/officeDocument/2006/relationships/hyperlink" Target="https://ollama.com/library" TargetMode="External"/><Relationship Id="rId4" Type="http://schemas.openxmlformats.org/officeDocument/2006/relationships/hyperlink" Target="https://start9.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hackernoon.com/the-history-of-money-the-future-of-bitcoin-and-the-cryptocurrency-economy-5cc25e808275"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btcprague.com/the-philosophy-and-ethics-of-bitcoi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resistance.money/"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uwyo.edu/philrelig/bitcoin/index.html"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tc/conference/2025"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visualcapitalist.com/purchasing-power-of-the-u-s-dollar-over-tim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chained.com/blog/bitcoin-is-not-a-pyramid-schem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mazon.com/Price-Tomorrow-Deflation-Abundant-Future/dp/199925740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eetup.com/bismarck-bitcoin-meetup/"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github.com/MyFirstBitcoin/Light-Node-Directory/tree/main/United%20States%20--%20Bismarck%20Bitcoin"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elementsofai.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set.georgetown.edu/publication/the-inigo-montoya-problem-for-trustworthy-ai-international-vers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https://bismarckstate.edu/students/campuslife/getinvolved/clubs/</a:t>
            </a:r>
            <a:endParaRPr lang="en-US">
              <a:ea typeface="Calibri" panose="020F0502020204030204"/>
              <a:cs typeface="Calibri" panose="020F0502020204030204"/>
            </a:endParaRPr>
          </a:p>
          <a:p>
            <a:endParaRPr lang="en-US" dirty="0">
              <a:ea typeface="Calibri"/>
              <a:cs typeface="Calibri"/>
            </a:endParaRPr>
          </a:p>
          <a:p>
            <a:r>
              <a:rPr lang="en-US" dirty="0"/>
              <a:t>Thank you to Co-Founder Ella Hough for resources and guidance – Cornell Bitcoin Club</a:t>
            </a:r>
          </a:p>
          <a:p>
            <a:endParaRPr lang="en-US" dirty="0"/>
          </a:p>
          <a:p>
            <a:r>
              <a:rPr lang="en-US" dirty="0">
                <a:hlinkClick r:id="rId4"/>
              </a:rPr>
              <a:t>https://www.bitcoinstudentsnetwork.org/</a:t>
            </a:r>
            <a:br>
              <a:rPr lang="en-US" dirty="0">
                <a:ea typeface="Calibri"/>
                <a:cs typeface="+mn-lt"/>
              </a:rPr>
            </a:br>
            <a:endParaRPr lang="en-US" dirty="0">
              <a:ea typeface="Calibri"/>
              <a:cs typeface="Calibri"/>
              <a:hlinkClick r:id="rId4"/>
            </a:endParaRPr>
          </a:p>
          <a:p>
            <a:r>
              <a:rPr lang="en-US" dirty="0">
                <a:ea typeface="Calibri"/>
                <a:cs typeface="Calibri"/>
              </a:rPr>
              <a:t> </a:t>
            </a:r>
            <a:r>
              <a:rPr lang="en-US" dirty="0">
                <a:hlinkClick r:id="rId5"/>
              </a:rPr>
              <a:t>https://www.linkedin.com/in/ella-hough/</a:t>
            </a:r>
            <a:endParaRPr lang="en-US" dirty="0">
              <a:ea typeface="Calibri"/>
              <a:cs typeface="Calibri"/>
              <a:hlinkClick r:id="" action="ppaction://noaction"/>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rPr lang="en-US"/>
              <a:t>4</a:t>
            </a:fld>
            <a:endParaRPr lang="en-US"/>
          </a:p>
        </p:txBody>
      </p:sp>
    </p:spTree>
    <p:extLst>
      <p:ext uri="{BB962C8B-B14F-4D97-AF65-F5344CB8AC3E}">
        <p14:creationId xmlns:p14="http://schemas.microsoft.com/office/powerpoint/2010/main" val="1055436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Image and video processing example: </a:t>
            </a:r>
            <a:r>
              <a:rPr lang="en-US" dirty="0"/>
              <a:t>Face recognition, estimate wildlife populations, computer generated characters in movies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rPr lang="en-US"/>
              <a:t>14</a:t>
            </a:fld>
            <a:endParaRPr lang="en-US"/>
          </a:p>
        </p:txBody>
      </p:sp>
    </p:spTree>
    <p:extLst>
      <p:ext uri="{BB962C8B-B14F-4D97-AF65-F5344CB8AC3E}">
        <p14:creationId xmlns:p14="http://schemas.microsoft.com/office/powerpoint/2010/main" val="3404312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Image source: </a:t>
            </a:r>
            <a:r>
              <a:rPr lang="en-US" dirty="0">
                <a:hlinkClick r:id="rId3"/>
              </a:rPr>
              <a:t>https://www.researchgate.net/figure/Fig-1-Venn-diagram-showing-relationship-between-Artificial-Intelligence-Machine_fig1_362150447</a:t>
            </a:r>
            <a:endParaRPr lang="en-US">
              <a:ea typeface="Calibri" panose="020F0502020204030204"/>
              <a:cs typeface="Calibri" panose="020F0502020204030204"/>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rPr lang="en-US"/>
              <a:t>15</a:t>
            </a:fld>
            <a:endParaRPr lang="en-US"/>
          </a:p>
        </p:txBody>
      </p:sp>
    </p:spTree>
    <p:extLst>
      <p:ext uri="{BB962C8B-B14F-4D97-AF65-F5344CB8AC3E}">
        <p14:creationId xmlns:p14="http://schemas.microsoft.com/office/powerpoint/2010/main" val="3895180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ML examples:</a:t>
            </a:r>
          </a:p>
          <a:p>
            <a:r>
              <a:rPr lang="en-US" b="1" dirty="0"/>
              <a:t>Predictive Maintenance</a:t>
            </a:r>
            <a:r>
              <a:rPr lang="en-US" dirty="0"/>
              <a:t>: Machine learning algorithms analyze sensor data from manufacturing equipment and production lines to predict when maintenance is required, reducing downtime and improving overall efficiency.</a:t>
            </a:r>
            <a:endParaRPr lang="en-US" dirty="0">
              <a:ea typeface="Calibri"/>
              <a:cs typeface="Calibri"/>
            </a:endParaRPr>
          </a:p>
          <a:p>
            <a:r>
              <a:rPr lang="en-US" b="1"/>
              <a:t>Supply Chain Forecasting</a:t>
            </a:r>
            <a:r>
              <a:rPr lang="en-US"/>
              <a:t>: Machine learning algorithms predict demand and supply chain disruptions, enabling just-in-time inventory management and reducing stockouts and overstocking.</a:t>
            </a:r>
            <a:endParaRPr lang="en-US">
              <a:ea typeface="Calibri" panose="020F0502020204030204"/>
              <a:cs typeface="Calibri" panose="020F0502020204030204"/>
            </a:endParaRPr>
          </a:p>
          <a:p>
            <a:r>
              <a:rPr lang="en-US" b="1"/>
              <a:t>Robotics Guidance</a:t>
            </a:r>
            <a:r>
              <a:rPr lang="en-US"/>
              <a:t>: Machine learning-powered computer vision guides robots in manufacturing cells to perform tasks accurately and efficiently, such as welding or assembly.</a:t>
            </a:r>
            <a:endParaRPr lang="en-US">
              <a:ea typeface="Calibri" panose="020F0502020204030204"/>
              <a:cs typeface="Calibri" panose="020F0502020204030204"/>
            </a:endParaRPr>
          </a:p>
          <a:p>
            <a:endParaRPr lang="en-US" dirty="0">
              <a:ea typeface="Calibri"/>
              <a:cs typeface="Calibri"/>
            </a:endParaRPr>
          </a:p>
          <a:p>
            <a:r>
              <a:rPr lang="en-US" dirty="0">
                <a:ea typeface="Calibri"/>
                <a:cs typeface="Calibri"/>
              </a:rPr>
              <a:t>Speech to text transcription: virtual assistant like Siri or Alexa</a:t>
            </a:r>
            <a:endParaRPr lang="en-US" dirty="0"/>
          </a:p>
          <a:p>
            <a:r>
              <a:rPr lang="en-US" dirty="0">
                <a:ea typeface="Calibri"/>
                <a:cs typeface="Calibri"/>
              </a:rPr>
              <a:t>Image recognition: </a:t>
            </a:r>
            <a:r>
              <a:rPr lang="en-US"/>
              <a:t>Google uses machine learning to teach its image recognition system to identify objects, people, and scenes in images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rPr lang="en-US"/>
              <a:t>18</a:t>
            </a:fld>
            <a:endParaRPr lang="en-US"/>
          </a:p>
        </p:txBody>
      </p:sp>
    </p:spTree>
    <p:extLst>
      <p:ext uri="{BB962C8B-B14F-4D97-AF65-F5344CB8AC3E}">
        <p14:creationId xmlns:p14="http://schemas.microsoft.com/office/powerpoint/2010/main" val="855781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Examples:</a:t>
            </a:r>
            <a:br>
              <a:rPr lang="en-US" dirty="0">
                <a:ea typeface="Calibri"/>
                <a:cs typeface="+mn-lt"/>
              </a:rPr>
            </a:br>
            <a:r>
              <a:rPr lang="en-US" dirty="0">
                <a:ea typeface="Calibri"/>
                <a:cs typeface="+mn-lt"/>
              </a:rPr>
              <a:t>Supervised – given input such as traffic sign, what kind of sign is it? (speed limit, stop sign, </a:t>
            </a:r>
            <a:r>
              <a:rPr lang="en-US" err="1">
                <a:ea typeface="Calibri"/>
                <a:cs typeface="+mn-lt"/>
              </a:rPr>
              <a:t>etc</a:t>
            </a:r>
            <a:r>
              <a:rPr lang="en-US" dirty="0">
                <a:ea typeface="Calibri"/>
                <a:cs typeface="+mn-lt"/>
              </a:rPr>
              <a:t>)</a:t>
            </a:r>
            <a:br>
              <a:rPr lang="en-US" dirty="0">
                <a:ea typeface="Calibri"/>
                <a:cs typeface="+mn-lt"/>
              </a:rPr>
            </a:br>
            <a:r>
              <a:rPr lang="en-US" dirty="0"/>
              <a:t>Unsupervised- grouping similar items to form “clusters”</a:t>
            </a:r>
          </a:p>
          <a:p>
            <a:r>
              <a:rPr lang="en-US" dirty="0">
                <a:ea typeface="Calibri"/>
                <a:cs typeface="Calibri"/>
              </a:rPr>
              <a:t>Reinforcement learning – Self driving cars</a:t>
            </a:r>
          </a:p>
        </p:txBody>
      </p:sp>
      <p:sp>
        <p:nvSpPr>
          <p:cNvPr id="4" name="Slide Number Placeholder 3"/>
          <p:cNvSpPr>
            <a:spLocks noGrp="1"/>
          </p:cNvSpPr>
          <p:nvPr>
            <p:ph type="sldNum" sz="quarter" idx="5"/>
          </p:nvPr>
        </p:nvSpPr>
        <p:spPr/>
        <p:txBody>
          <a:bodyPr/>
          <a:lstStyle/>
          <a:p>
            <a:fld id="{919C66C7-CCC6-4D6A-B028-8E9C36592AEF}" type="slidenum">
              <a:rPr lang="en-US"/>
              <a:t>19</a:t>
            </a:fld>
            <a:endParaRPr lang="en-US"/>
          </a:p>
        </p:txBody>
      </p:sp>
    </p:spTree>
    <p:extLst>
      <p:ext uri="{BB962C8B-B14F-4D97-AF65-F5344CB8AC3E}">
        <p14:creationId xmlns:p14="http://schemas.microsoft.com/office/powerpoint/2010/main" val="1162377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https://venice.ai/</a:t>
            </a:r>
            <a:r>
              <a:rPr lang="en-US" dirty="0"/>
              <a:t> - </a:t>
            </a:r>
            <a:r>
              <a:rPr lang="en-US" i="1" dirty="0"/>
              <a:t>Venice AI</a:t>
            </a:r>
            <a:r>
              <a:rPr lang="en-US" dirty="0"/>
              <a:t> is a chatbot that allows you to interact with various open-source AI models without any censorship or data logging. Founded by Erik Voorhees.</a:t>
            </a:r>
          </a:p>
          <a:p>
            <a:endParaRPr lang="en-US" dirty="0">
              <a:ea typeface="Calibri"/>
              <a:cs typeface="+mn-lt"/>
            </a:endParaRPr>
          </a:p>
          <a:p>
            <a:r>
              <a:rPr lang="en-US" dirty="0">
                <a:hlinkClick r:id="rId4"/>
              </a:rPr>
              <a:t>https://start9.com/</a:t>
            </a:r>
            <a:r>
              <a:rPr lang="en-US" dirty="0"/>
              <a:t> - Matt Hill is the current CEO and co-founder of Start9, a Sovereign Computing company that is leading the paradigm shift of placing data back into the hands of the individual.</a:t>
            </a:r>
            <a:endParaRPr lang="en-US" dirty="0">
              <a:ea typeface="Calibri"/>
              <a:cs typeface="Calibri" panose="020F0502020204030204"/>
              <a:hlinkClick r:id="rId4"/>
            </a:endParaRPr>
          </a:p>
          <a:p>
            <a:endParaRPr lang="en-US" dirty="0">
              <a:ea typeface="Calibri"/>
              <a:cs typeface="+mn-lt"/>
            </a:endParaRPr>
          </a:p>
          <a:p>
            <a:r>
              <a:rPr lang="en-US" dirty="0">
                <a:hlinkClick r:id="rId5"/>
              </a:rPr>
              <a:t>https://ollama.com/library</a:t>
            </a:r>
            <a:r>
              <a:rPr lang="en-US" dirty="0">
                <a:cs typeface="+mn-lt"/>
              </a:rPr>
              <a:t> - </a:t>
            </a:r>
            <a:r>
              <a:rPr lang="en" dirty="0"/>
              <a:t>OLLAMA is </a:t>
            </a:r>
            <a:r>
              <a:rPr lang="en" b="1" dirty="0"/>
              <a:t>an open-source software or framework designed to work with Large Language Models on your local machine</a:t>
            </a:r>
            <a:r>
              <a:rPr lang="en" dirty="0"/>
              <a:t>.</a:t>
            </a:r>
            <a:br>
              <a:rPr lang="en-US" dirty="0">
                <a:ea typeface="Calibri"/>
                <a:cs typeface="+mn-lt"/>
              </a:rPr>
            </a:br>
            <a:endParaRPr lang="en-US">
              <a:ea typeface="Calibri"/>
              <a:cs typeface="Calibri"/>
            </a:endParaRPr>
          </a:p>
          <a:p>
            <a:r>
              <a:rPr lang="en-US" dirty="0">
                <a:hlinkClick r:id="rId6"/>
              </a:rPr>
              <a:t>https://www.spiritofsatoshi.ai/</a:t>
            </a:r>
            <a:r>
              <a:rPr lang="en-US" dirty="0"/>
              <a:t> - Aleks </a:t>
            </a:r>
            <a:r>
              <a:rPr lang="en-US" dirty="0" err="1"/>
              <a:t>Svetski</a:t>
            </a:r>
            <a:r>
              <a:rPr lang="en-US" dirty="0"/>
              <a:t> is </a:t>
            </a:r>
            <a:r>
              <a:rPr lang="en-US" i="1" dirty="0"/>
              <a:t>an entrepreneur, author and Bitcoin advocate</a:t>
            </a:r>
            <a:r>
              <a:rPr lang="en-US" dirty="0"/>
              <a:t>. Upcoming book “The Bushido of Bitcoin”</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rPr lang="en-US"/>
              <a:t>21</a:t>
            </a:fld>
            <a:endParaRPr lang="en-US"/>
          </a:p>
        </p:txBody>
      </p:sp>
    </p:spTree>
    <p:extLst>
      <p:ext uri="{BB962C8B-B14F-4D97-AF65-F5344CB8AC3E}">
        <p14:creationId xmlns:p14="http://schemas.microsoft.com/office/powerpoint/2010/main" val="3015212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Image source: </a:t>
            </a:r>
            <a:r>
              <a:rPr lang="en-US" dirty="0">
                <a:hlinkClick r:id="rId3"/>
              </a:rPr>
              <a:t>https://hackernoon.com/the-history-of-money-the-future-of-bitcoin-and-the-cryptocurrency-economy-5cc25e808275</a:t>
            </a:r>
            <a:endParaRPr lang="en-US">
              <a:ea typeface="Calibri" panose="020F0502020204030204"/>
              <a:cs typeface="Calibri" panose="020F0502020204030204"/>
            </a:endParaRPr>
          </a:p>
          <a:p>
            <a:endParaRPr lang="en-US" dirty="0">
              <a:ea typeface="Calibri"/>
              <a:cs typeface="Calibri"/>
            </a:endParaRPr>
          </a:p>
          <a:p>
            <a:r>
              <a:rPr lang="en-US" dirty="0">
                <a:hlinkClick r:id="rId4"/>
              </a:rPr>
              <a:t>https://btcprague.com/the-philosophy-and-ethics-of-bitcoin/</a:t>
            </a:r>
            <a:r>
              <a:rPr lang="en-US" dirty="0"/>
              <a: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rPr lang="en-US"/>
              <a:t>24</a:t>
            </a:fld>
            <a:endParaRPr lang="en-US"/>
          </a:p>
        </p:txBody>
      </p:sp>
    </p:spTree>
    <p:extLst>
      <p:ext uri="{BB962C8B-B14F-4D97-AF65-F5344CB8AC3E}">
        <p14:creationId xmlns:p14="http://schemas.microsoft.com/office/powerpoint/2010/main" val="1915048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Grandma Wilma Christmas gift $20 dollar bill issued in 1934 - "This not is legal tender for all debts, public and private, and is redeemable in lawful money at the United States Treasury, or at any Federal Reserve Bank."</a:t>
            </a:r>
          </a:p>
          <a:p>
            <a:endParaRPr lang="en-US" dirty="0">
              <a:ea typeface="Calibri"/>
              <a:cs typeface="Calibri"/>
            </a:endParaRPr>
          </a:p>
          <a:p>
            <a:r>
              <a:rPr lang="en-US" dirty="0"/>
              <a:t>In 1933, President Franklin D. Roosevelt signed an Executive Order 6102 forbidding the private ownership or hoarding of gold coin, gold bullion, and gold certificates within the continental United States and recalling all gold coins then in circulation.   By 1934, all gold and gold certificates had to be surrendered to United States Department of the Treasury.  Thereafter, no legal tender could be exchanged for gold, and it was illegal to own most gold, except for some jewelry and collector's coins.</a:t>
            </a:r>
            <a:endParaRPr lang="en-US" dirty="0">
              <a:ea typeface="Calibri"/>
              <a:cs typeface="Calibri"/>
            </a:endParaRPr>
          </a:p>
          <a:p>
            <a:r>
              <a:rPr lang="en-US" dirty="0"/>
              <a:t> </a:t>
            </a:r>
            <a:endParaRPr lang="en-US" dirty="0">
              <a:ea typeface="Calibri"/>
              <a:cs typeface="Calibri"/>
            </a:endParaRPr>
          </a:p>
          <a:p>
            <a:r>
              <a:rPr lang="en-US" dirty="0"/>
              <a:t>In 1934, new Federal Reserve Notes were printed, removing the gold clause and read “This Note Is Legal Tender For All Debts, Public And Private, And Is Redeemable In Lawful Money At The United States Treasury, Or At Any Federal Reserve Bank.”</a:t>
            </a:r>
            <a:endParaRPr lang="en-US" dirty="0">
              <a:ea typeface="Calibri"/>
              <a:cs typeface="Calibri"/>
            </a:endParaRPr>
          </a:p>
          <a:p>
            <a:endParaRPr lang="en-US" dirty="0">
              <a:ea typeface="Calibri"/>
              <a:cs typeface="Calibri"/>
            </a:endParaRPr>
          </a:p>
          <a:p>
            <a:r>
              <a:rPr lang="en" dirty="0"/>
              <a:t>The year 1971 was an epoch-making year in the postwar history of the world economy. President Nixon's announcement on August 15 of the suspension of the convertibility of the U.S. dollar into gold.</a:t>
            </a:r>
            <a:endParaRPr lang="en" dirty="0">
              <a:ea typeface="Calibri"/>
              <a:cs typeface="Calibri"/>
            </a:endParaRPr>
          </a:p>
          <a:p>
            <a:endParaRPr lang="en-US" dirty="0"/>
          </a:p>
          <a:p>
            <a:r>
              <a:rPr lang="en" dirty="0"/>
              <a:t>The year 1971 was an epoch-making year in the postwar history of the world economy. President Nixon's announcement on August 15 of the suspension of the convertibility of the U.S. dollar into gold</a:t>
            </a:r>
            <a:endParaRPr lang="en-US" dirty="0"/>
          </a:p>
        </p:txBody>
      </p:sp>
      <p:sp>
        <p:nvSpPr>
          <p:cNvPr id="4" name="Slide Number Placeholder 3"/>
          <p:cNvSpPr>
            <a:spLocks noGrp="1"/>
          </p:cNvSpPr>
          <p:nvPr>
            <p:ph type="sldNum" sz="quarter" idx="5"/>
          </p:nvPr>
        </p:nvSpPr>
        <p:spPr/>
        <p:txBody>
          <a:bodyPr/>
          <a:lstStyle/>
          <a:p>
            <a:fld id="{919C66C7-CCC6-4D6A-B028-8E9C36592AEF}" type="slidenum">
              <a:rPr lang="en-US"/>
              <a:t>25</a:t>
            </a:fld>
            <a:endParaRPr lang="en-US"/>
          </a:p>
        </p:txBody>
      </p:sp>
    </p:spTree>
    <p:extLst>
      <p:ext uri="{BB962C8B-B14F-4D97-AF65-F5344CB8AC3E}">
        <p14:creationId xmlns:p14="http://schemas.microsoft.com/office/powerpoint/2010/main" val="1203357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https://btcprague.com/the-philosophy-and-ethics-of-bitcoin/#</a:t>
            </a:r>
            <a:br>
              <a:rPr lang="en-US" dirty="0">
                <a:ea typeface="Calibri"/>
                <a:cs typeface="+mn-lt"/>
              </a:rPr>
            </a:br>
            <a:br>
              <a:rPr lang="en-US" dirty="0">
                <a:ea typeface="Calibri"/>
                <a:cs typeface="+mn-lt"/>
              </a:rPr>
            </a:br>
            <a:r>
              <a:rPr lang="en-US">
                <a:ea typeface="Calibri"/>
                <a:cs typeface="Calibri"/>
              </a:rPr>
              <a:t>Image source: </a:t>
            </a:r>
            <a:r>
              <a:rPr lang="en-US" dirty="0">
                <a:hlinkClick r:id="rId3"/>
              </a:rPr>
              <a:t>https://www.resistance.money/</a:t>
            </a:r>
            <a:endParaRPr lang="en-US">
              <a:ea typeface="Calibri" panose="020F0502020204030204"/>
              <a:cs typeface="Calibri" panose="020F0502020204030204"/>
            </a:endParaRPr>
          </a:p>
          <a:p>
            <a:endParaRPr lang="en-US" dirty="0">
              <a:ea typeface="Calibri"/>
              <a:cs typeface="Calibri"/>
            </a:endParaRPr>
          </a:p>
          <a:p>
            <a:r>
              <a:rPr lang="en-US" dirty="0">
                <a:ea typeface="Calibri"/>
                <a:cs typeface="Calibri"/>
              </a:rPr>
              <a:t>Bitcoin Research Institute – University of Wyoming: </a:t>
            </a:r>
            <a:r>
              <a:rPr lang="en-US" dirty="0">
                <a:hlinkClick r:id="rId4"/>
              </a:rPr>
              <a:t>https://www.uwyo.edu/philrelig/bitcoin/index.html</a:t>
            </a:r>
            <a:endParaRPr lang="en-US" dirty="0">
              <a:ea typeface="Calibri"/>
              <a:cs typeface="Calibri"/>
              <a:hlinkClick r:id="rId4"/>
            </a:endParaRPr>
          </a:p>
        </p:txBody>
      </p:sp>
      <p:sp>
        <p:nvSpPr>
          <p:cNvPr id="4" name="Slide Number Placeholder 3"/>
          <p:cNvSpPr>
            <a:spLocks noGrp="1"/>
          </p:cNvSpPr>
          <p:nvPr>
            <p:ph type="sldNum" sz="quarter" idx="5"/>
          </p:nvPr>
        </p:nvSpPr>
        <p:spPr/>
        <p:txBody>
          <a:bodyPr/>
          <a:lstStyle/>
          <a:p>
            <a:fld id="{919C66C7-CCC6-4D6A-B028-8E9C36592AEF}" type="slidenum">
              <a:rPr lang="en-US"/>
              <a:t>26</a:t>
            </a:fld>
            <a:endParaRPr lang="en-US"/>
          </a:p>
        </p:txBody>
      </p:sp>
    </p:spTree>
    <p:extLst>
      <p:ext uri="{BB962C8B-B14F-4D97-AF65-F5344CB8AC3E}">
        <p14:creationId xmlns:p14="http://schemas.microsoft.com/office/powerpoint/2010/main" val="333406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Bitcoin 2025 website: </a:t>
            </a:r>
            <a:r>
              <a:rPr lang="en-US" dirty="0">
                <a:hlinkClick r:id="rId3"/>
              </a:rPr>
              <a:t>https://b.tc/conference/2025</a:t>
            </a:r>
            <a:endParaRPr lang="en-US">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rPr lang="en-US"/>
              <a:t>5</a:t>
            </a:fld>
            <a:endParaRPr lang="en-US"/>
          </a:p>
        </p:txBody>
      </p:sp>
    </p:spTree>
    <p:extLst>
      <p:ext uri="{BB962C8B-B14F-4D97-AF65-F5344CB8AC3E}">
        <p14:creationId xmlns:p14="http://schemas.microsoft.com/office/powerpoint/2010/main" val="105439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Image source: </a:t>
            </a:r>
            <a:r>
              <a:rPr lang="en-US" dirty="0">
                <a:hlinkClick r:id="rId3"/>
              </a:rPr>
              <a:t>https://www.visualcapitalist.com/purchasing-power-of-the-u-s-dollar-over-time/</a:t>
            </a:r>
          </a:p>
          <a:p>
            <a:endParaRPr lang="en-US" dirty="0">
              <a:ea typeface="Calibri" panose="020F0502020204030204"/>
              <a:cs typeface="Calibri" panose="020F0502020204030204"/>
            </a:endParaRPr>
          </a:p>
          <a:p>
            <a:r>
              <a:rPr lang="en-US" b="1" dirty="0"/>
              <a:t>Borderless Payments</a:t>
            </a:r>
            <a:r>
              <a:rPr lang="en-US" dirty="0"/>
              <a:t>: Bitcoin enables fast, low-cost, and secure international transactions, promoting financial inclusion and reducing reliance on traditional fiat-based systems.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rPr lang="en-US"/>
              <a:t>7</a:t>
            </a:fld>
            <a:endParaRPr lang="en-US"/>
          </a:p>
        </p:txBody>
      </p:sp>
    </p:spTree>
    <p:extLst>
      <p:ext uri="{BB962C8B-B14F-4D97-AF65-F5344CB8AC3E}">
        <p14:creationId xmlns:p14="http://schemas.microsoft.com/office/powerpoint/2010/main" val="235611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Bitcoin removes the need for reliance on a trusted third party. Internet native, meaning it is a form of money built for online payments.</a:t>
            </a:r>
          </a:p>
        </p:txBody>
      </p:sp>
      <p:sp>
        <p:nvSpPr>
          <p:cNvPr id="4" name="Slide Number Placeholder 3"/>
          <p:cNvSpPr>
            <a:spLocks noGrp="1"/>
          </p:cNvSpPr>
          <p:nvPr>
            <p:ph type="sldNum" sz="quarter" idx="5"/>
          </p:nvPr>
        </p:nvSpPr>
        <p:spPr/>
        <p:txBody>
          <a:bodyPr/>
          <a:lstStyle/>
          <a:p>
            <a:fld id="{919C66C7-CCC6-4D6A-B028-8E9C36592AEF}" type="slidenum">
              <a:rPr lang="en-US"/>
              <a:t>8</a:t>
            </a:fld>
            <a:endParaRPr lang="en-US"/>
          </a:p>
        </p:txBody>
      </p:sp>
    </p:spTree>
    <p:extLst>
      <p:ext uri="{BB962C8B-B14F-4D97-AF65-F5344CB8AC3E}">
        <p14:creationId xmlns:p14="http://schemas.microsoft.com/office/powerpoint/2010/main" val="1133450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Bitcoin has rules, but not rulers. </a:t>
            </a:r>
            <a:r>
              <a:rPr lang="en-US" dirty="0"/>
              <a:t>It's leaderless nature prevents a single point of failure. Decentralized network confirms transactions through mining. Open source code.</a:t>
            </a:r>
            <a:endParaRPr lang="en-US" dirty="0">
              <a:ea typeface="Calibri"/>
              <a:cs typeface="Calibri"/>
            </a:endParaRPr>
          </a:p>
          <a:p>
            <a:endParaRPr lang="en-US" dirty="0">
              <a:ea typeface="Calibri"/>
              <a:cs typeface="Calibri"/>
            </a:endParaRPr>
          </a:p>
          <a:p>
            <a:r>
              <a:rPr lang="en-US" dirty="0">
                <a:ea typeface="Calibri"/>
                <a:cs typeface="Calibri"/>
              </a:rPr>
              <a:t>Image source: </a:t>
            </a:r>
            <a:r>
              <a:rPr lang="en-US" dirty="0">
                <a:hlinkClick r:id="rId3"/>
              </a:rPr>
              <a:t>https://unchained.com/blog/bitcoin-is-not-a-pyramid-scheme/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t>9</a:t>
            </a:fld>
            <a:endParaRPr lang="en-US"/>
          </a:p>
        </p:txBody>
      </p:sp>
    </p:spTree>
    <p:extLst>
      <p:ext uri="{BB962C8B-B14F-4D97-AF65-F5344CB8AC3E}">
        <p14:creationId xmlns:p14="http://schemas.microsoft.com/office/powerpoint/2010/main" val="4052599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Technological innovation and advancements such as AI should be deflationary (i.e., reduce prices), but instead, prices continue to rise in dollars.</a:t>
            </a:r>
          </a:p>
          <a:p>
            <a:endParaRPr lang="en-US" dirty="0">
              <a:ea typeface="Calibri"/>
              <a:cs typeface="Calibri"/>
            </a:endParaRPr>
          </a:p>
          <a:p>
            <a:r>
              <a:rPr lang="en-US" dirty="0">
                <a:ea typeface="Calibri"/>
                <a:cs typeface="Calibri"/>
              </a:rPr>
              <a:t>Amazon link to book: </a:t>
            </a:r>
            <a:r>
              <a:rPr lang="en-US" dirty="0">
                <a:hlinkClick r:id="rId3"/>
              </a:rPr>
              <a:t>https://www.amazon.com/Price-Tomorrow-Deflation-Abundant-Future/dp/1999257405</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919C66C7-CCC6-4D6A-B028-8E9C36592AEF}" type="slidenum">
              <a:rPr lang="en-US"/>
              <a:t>10</a:t>
            </a:fld>
            <a:endParaRPr lang="en-US"/>
          </a:p>
        </p:txBody>
      </p:sp>
    </p:spTree>
    <p:extLst>
      <p:ext uri="{BB962C8B-B14F-4D97-AF65-F5344CB8AC3E}">
        <p14:creationId xmlns:p14="http://schemas.microsoft.com/office/powerpoint/2010/main" val="3537448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Local Bitcoin Meetup at Bismarck Library: </a:t>
            </a:r>
            <a:r>
              <a:rPr lang="en-US">
                <a:hlinkClick r:id="rId3"/>
              </a:rPr>
              <a:t>https://www.meetup.com/bismarck-bitcoin-meetup/</a:t>
            </a:r>
            <a:endParaRPr lang="en-US"/>
          </a:p>
          <a:p>
            <a:br>
              <a:rPr lang="en-US">
                <a:ea typeface="Calibri" panose="020F0502020204030204"/>
                <a:cs typeface="+mn-lt"/>
              </a:rPr>
            </a:br>
            <a:r>
              <a:rPr lang="en-US">
                <a:ea typeface="Calibri"/>
                <a:cs typeface="Calibri"/>
              </a:rPr>
              <a:t>My First Bitcoin – Our Light Node GitHub Page:</a:t>
            </a:r>
            <a:endParaRPr lang="en-US"/>
          </a:p>
          <a:p>
            <a:r>
              <a:rPr lang="en-US">
                <a:hlinkClick r:id="rId4"/>
              </a:rPr>
              <a:t>https://github.com/MyFirstBitcoin/Light-Node-Directory/tree/main/United%20States%20--%20Bismarck%20Bitcoin</a:t>
            </a:r>
            <a:endParaRPr lang="en-US">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rPr lang="en-US"/>
              <a:t>11</a:t>
            </a:fld>
            <a:endParaRPr lang="en-US"/>
          </a:p>
        </p:txBody>
      </p:sp>
    </p:spTree>
    <p:extLst>
      <p:ext uri="{BB962C8B-B14F-4D97-AF65-F5344CB8AC3E}">
        <p14:creationId xmlns:p14="http://schemas.microsoft.com/office/powerpoint/2010/main" val="3967878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Introduction to AI course: </a:t>
            </a:r>
            <a:r>
              <a:rPr lang="en-US">
                <a:hlinkClick r:id="rId3"/>
              </a:rPr>
              <a:t>https://www.elementsofai.com/</a:t>
            </a:r>
            <a:endParaRPr lang="en-US">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rPr lang="en-US"/>
              <a:t>12</a:t>
            </a:fld>
            <a:endParaRPr lang="en-US"/>
          </a:p>
        </p:txBody>
      </p:sp>
    </p:spTree>
    <p:extLst>
      <p:ext uri="{BB962C8B-B14F-4D97-AF65-F5344CB8AC3E}">
        <p14:creationId xmlns:p14="http://schemas.microsoft.com/office/powerpoint/2010/main" val="9159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dirty="0"/>
              <a:t>This creates, what we call the “</a:t>
            </a:r>
            <a:r>
              <a:rPr lang="en" b="1" dirty="0"/>
              <a:t>Inigo Montoya problem</a:t>
            </a:r>
            <a:r>
              <a:rPr lang="en" dirty="0"/>
              <a:t>” in trustworthy AI, inspired by "The Princess Bride" movie quote: “You keep using that word. I do not think it means what you think it means.”</a:t>
            </a:r>
            <a:endParaRPr lang="en-US" dirty="0"/>
          </a:p>
          <a:p>
            <a:br>
              <a:rPr lang="en-US" dirty="0">
                <a:ea typeface="Calibri"/>
                <a:cs typeface="+mn-lt"/>
              </a:rPr>
            </a:br>
            <a:r>
              <a:rPr lang="en-US" dirty="0">
                <a:hlinkClick r:id="rId3"/>
              </a:rPr>
              <a:t>https://cset.georgetown.edu/publication/the-inigo-montoya-problem-for-trustworthy-ai-international-version/</a:t>
            </a:r>
            <a:endParaRPr lang="en-US">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19C66C7-CCC6-4D6A-B028-8E9C36592AEF}" type="slidenum">
              <a:rPr lang="en-US"/>
              <a:t>13</a:t>
            </a:fld>
            <a:endParaRPr lang="en-US"/>
          </a:p>
        </p:txBody>
      </p:sp>
    </p:spTree>
    <p:extLst>
      <p:ext uri="{BB962C8B-B14F-4D97-AF65-F5344CB8AC3E}">
        <p14:creationId xmlns:p14="http://schemas.microsoft.com/office/powerpoint/2010/main" val="2000563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19905"/>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a:t>Click to edit Master text styles</a:t>
            </a:r>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92282" y="3616037"/>
            <a:ext cx="5503718"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500" b="0">
                <a:latin typeface="+mn-lt"/>
              </a:defRPr>
            </a:lvl1pPr>
          </a:lstStyle>
          <a:p>
            <a:r>
              <a:rPr lang="en-US"/>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91355101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ma14="http://schemas.microsoft.com/office/mac/drawingml/2011/main" xmlns=""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1422526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353800" y="323958"/>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 id="2147483683"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92">
          <p15:clr>
            <a:srgbClr val="F26B43"/>
          </p15:clr>
        </p15:guide>
        <p15:guide id="3" orient="horz" pos="5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AI SUMMIT 2024</a:t>
            </a:r>
          </a:p>
        </p:txBody>
      </p:sp>
      <p:sp>
        <p:nvSpPr>
          <p:cNvPr id="3" name="Subtitle 2"/>
          <p:cNvSpPr>
            <a:spLocks noGrp="1"/>
          </p:cNvSpPr>
          <p:nvPr>
            <p:ph type="subTitle" idx="1"/>
          </p:nvPr>
        </p:nvSpPr>
        <p:spPr/>
        <p:txBody>
          <a:bodyPr vert="horz" lIns="91440" tIns="45720" rIns="91440" bIns="45720" rtlCol="0" anchor="t">
            <a:normAutofit/>
          </a:bodyPr>
          <a:lstStyle/>
          <a:p>
            <a:r>
              <a:rPr lang="en-US"/>
              <a:t>BSC – Bart Gnirk</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CDC6257-B020-5BFD-0B06-8F66EE10F268}"/>
              </a:ext>
            </a:extLst>
          </p:cNvPr>
          <p:cNvSpPr>
            <a:spLocks noGrp="1"/>
          </p:cNvSpPr>
          <p:nvPr>
            <p:ph type="title"/>
          </p:nvPr>
        </p:nvSpPr>
        <p:spPr>
          <a:xfrm>
            <a:off x="838198" y="547815"/>
            <a:ext cx="5167185" cy="1680519"/>
          </a:xfrm>
        </p:spPr>
        <p:txBody>
          <a:bodyPr vert="horz" lIns="91440" tIns="45720" rIns="91440" bIns="45720" rtlCol="0" anchor="ctr">
            <a:normAutofit fontScale="90000"/>
          </a:bodyPr>
          <a:lstStyle/>
          <a:p>
            <a:r>
              <a:rPr lang="en-US" sz="3400" dirty="0"/>
              <a:t>Author Jeff Booth: </a:t>
            </a:r>
            <a:br>
              <a:rPr lang="en-US" sz="3400" dirty="0"/>
            </a:br>
            <a:r>
              <a:rPr lang="en-US" sz="3400" dirty="0"/>
              <a:t>‘Relative to Bitcoin, All Prices Are Falling and Will Forever’</a:t>
            </a:r>
          </a:p>
        </p:txBody>
      </p:sp>
      <p:pic>
        <p:nvPicPr>
          <p:cNvPr id="6" name="Content Placeholder 5" descr="The Price of Tomorrow: Why Deflation is the Key to an Abundant Future">
            <a:extLst>
              <a:ext uri="{FF2B5EF4-FFF2-40B4-BE49-F238E27FC236}">
                <a16:creationId xmlns:a16="http://schemas.microsoft.com/office/drawing/2014/main" id="{0508C318-306E-0A37-E69E-A284F731E872}"/>
              </a:ext>
            </a:extLst>
          </p:cNvPr>
          <p:cNvPicPr>
            <a:picLocks noGrp="1" noChangeAspect="1"/>
          </p:cNvPicPr>
          <p:nvPr>
            <p:ph idx="1"/>
          </p:nvPr>
        </p:nvPicPr>
        <p:blipFill>
          <a:blip r:embed="rId3"/>
          <a:stretch>
            <a:fillRect/>
          </a:stretch>
        </p:blipFill>
        <p:spPr>
          <a:xfrm>
            <a:off x="1929196" y="2383824"/>
            <a:ext cx="2477189" cy="3711146"/>
          </a:xfrm>
          <a:prstGeom prst="rect">
            <a:avLst/>
          </a:prstGeom>
        </p:spPr>
      </p:pic>
      <p:pic>
        <p:nvPicPr>
          <p:cNvPr id="2" name="Picture 1" descr="r/Bitcoin - Hate or love it">
            <a:extLst>
              <a:ext uri="{FF2B5EF4-FFF2-40B4-BE49-F238E27FC236}">
                <a16:creationId xmlns:a16="http://schemas.microsoft.com/office/drawing/2014/main" id="{E057756A-F055-0E69-572B-078321E9CFA0}"/>
              </a:ext>
            </a:extLst>
          </p:cNvPr>
          <p:cNvPicPr>
            <a:picLocks noChangeAspect="1"/>
          </p:cNvPicPr>
          <p:nvPr/>
        </p:nvPicPr>
        <p:blipFill>
          <a:blip r:embed="rId4"/>
          <a:stretch>
            <a:fillRect/>
          </a:stretch>
        </p:blipFill>
        <p:spPr>
          <a:xfrm>
            <a:off x="6096731" y="389924"/>
            <a:ext cx="5294310" cy="5705046"/>
          </a:xfrm>
          <a:prstGeom prst="rect">
            <a:avLst/>
          </a:prstGeom>
        </p:spPr>
      </p:pic>
    </p:spTree>
    <p:extLst>
      <p:ext uri="{BB962C8B-B14F-4D97-AF65-F5344CB8AC3E}">
        <p14:creationId xmlns:p14="http://schemas.microsoft.com/office/powerpoint/2010/main" val="156333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lack and orange logo&#10;&#10;Description automatically generated">
            <a:extLst>
              <a:ext uri="{FF2B5EF4-FFF2-40B4-BE49-F238E27FC236}">
                <a16:creationId xmlns:a16="http://schemas.microsoft.com/office/drawing/2014/main" id="{894E41FB-FBCD-ACA7-92F0-A7845021C638}"/>
              </a:ext>
            </a:extLst>
          </p:cNvPr>
          <p:cNvPicPr>
            <a:picLocks noChangeAspect="1"/>
          </p:cNvPicPr>
          <p:nvPr/>
        </p:nvPicPr>
        <p:blipFill>
          <a:blip r:embed="rId3"/>
          <a:stretch>
            <a:fillRect/>
          </a:stretch>
        </p:blipFill>
        <p:spPr>
          <a:xfrm>
            <a:off x="268972" y="345703"/>
            <a:ext cx="7003819" cy="6180972"/>
          </a:xfrm>
          <a:prstGeom prst="rect">
            <a:avLst/>
          </a:prstGeom>
        </p:spPr>
      </p:pic>
      <p:pic>
        <p:nvPicPr>
          <p:cNvPr id="3" name="Picture 2" descr="A white circle with black text&#10;&#10;Description automatically generated">
            <a:extLst>
              <a:ext uri="{FF2B5EF4-FFF2-40B4-BE49-F238E27FC236}">
                <a16:creationId xmlns:a16="http://schemas.microsoft.com/office/drawing/2014/main" id="{551AB900-0D15-861D-A472-21F9E8F9C7BD}"/>
              </a:ext>
            </a:extLst>
          </p:cNvPr>
          <p:cNvPicPr>
            <a:picLocks noChangeAspect="1"/>
          </p:cNvPicPr>
          <p:nvPr/>
        </p:nvPicPr>
        <p:blipFill>
          <a:blip r:embed="rId4"/>
          <a:stretch>
            <a:fillRect/>
          </a:stretch>
        </p:blipFill>
        <p:spPr>
          <a:xfrm>
            <a:off x="7203976" y="1358292"/>
            <a:ext cx="4172712" cy="4141416"/>
          </a:xfrm>
          <a:prstGeom prst="rect">
            <a:avLst/>
          </a:prstGeom>
        </p:spPr>
      </p:pic>
    </p:spTree>
    <p:extLst>
      <p:ext uri="{BB962C8B-B14F-4D97-AF65-F5344CB8AC3E}">
        <p14:creationId xmlns:p14="http://schemas.microsoft.com/office/powerpoint/2010/main" val="3329560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999058B-0708-E3B5-393E-CDE2E4705B94}"/>
              </a:ext>
            </a:extLst>
          </p:cNvPr>
          <p:cNvSpPr>
            <a:spLocks noGrp="1"/>
          </p:cNvSpPr>
          <p:nvPr>
            <p:ph type="title"/>
          </p:nvPr>
        </p:nvSpPr>
        <p:spPr>
          <a:xfrm>
            <a:off x="6739128" y="638089"/>
            <a:ext cx="4818888" cy="1476801"/>
          </a:xfrm>
        </p:spPr>
        <p:txBody>
          <a:bodyPr vert="horz" lIns="91440" tIns="45720" rIns="91440" bIns="45720" rtlCol="0" anchor="b">
            <a:normAutofit/>
          </a:bodyPr>
          <a:lstStyle/>
          <a:p>
            <a:pPr defTabSz="914400"/>
            <a:r>
              <a:rPr lang="en-US" sz="5000" kern="1200" dirty="0">
                <a:latin typeface="+mj-lt"/>
                <a:ea typeface="+mj-ea"/>
                <a:cs typeface="+mj-cs"/>
              </a:rPr>
              <a:t>Elements of AI</a:t>
            </a:r>
            <a:endParaRPr lang="en-US" sz="5000" kern="1200" dirty="0">
              <a:latin typeface="+mj-lt"/>
              <a:ea typeface="Calibri Light"/>
              <a:cs typeface="Calibri Light"/>
            </a:endParaRPr>
          </a:p>
        </p:txBody>
      </p:sp>
      <p:pic>
        <p:nvPicPr>
          <p:cNvPr id="2" name="Picture 1" descr="A certificate of completion with a robot&#10;&#10;Description automatically generated">
            <a:extLst>
              <a:ext uri="{FF2B5EF4-FFF2-40B4-BE49-F238E27FC236}">
                <a16:creationId xmlns:a16="http://schemas.microsoft.com/office/drawing/2014/main" id="{05EADA52-A6C5-8555-97E9-096C03E54BD3}"/>
              </a:ext>
            </a:extLst>
          </p:cNvPr>
          <p:cNvPicPr>
            <a:picLocks noChangeAspect="1"/>
          </p:cNvPicPr>
          <p:nvPr/>
        </p:nvPicPr>
        <p:blipFill>
          <a:blip r:embed="rId3"/>
          <a:stretch>
            <a:fillRect/>
          </a:stretch>
        </p:blipFill>
        <p:spPr>
          <a:xfrm>
            <a:off x="630936" y="1491066"/>
            <a:ext cx="5458968" cy="3875867"/>
          </a:xfrm>
          <a:prstGeom prst="rect">
            <a:avLst/>
          </a:prstGeom>
        </p:spPr>
      </p:pic>
      <p:sp>
        <p:nvSpPr>
          <p:cNvPr id="20"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A55EB76-D936-C26E-9814-9CAB6B90965E}"/>
              </a:ext>
            </a:extLst>
          </p:cNvPr>
          <p:cNvSpPr>
            <a:spLocks noGrp="1"/>
          </p:cNvSpPr>
          <p:nvPr>
            <p:ph type="body" sz="quarter" idx="13"/>
          </p:nvPr>
        </p:nvSpPr>
        <p:spPr>
          <a:xfrm>
            <a:off x="6739128" y="2664886"/>
            <a:ext cx="5020171" cy="3550789"/>
          </a:xfrm>
        </p:spPr>
        <p:txBody>
          <a:bodyPr vert="horz" lIns="91440" tIns="45720" rIns="91440" bIns="45720" rtlCol="0" anchor="t">
            <a:normAutofit/>
          </a:bodyPr>
          <a:lstStyle/>
          <a:p>
            <a:pPr indent="-228600" defTabSz="914400">
              <a:buFont typeface="Arial" panose="020B0604020202020204" pitchFamily="34" charset="0"/>
              <a:buChar char="•"/>
            </a:pPr>
            <a:r>
              <a:rPr lang="en-US" sz="2200"/>
              <a:t>Definitions</a:t>
            </a:r>
          </a:p>
          <a:p>
            <a:pPr indent="-228600" defTabSz="914400">
              <a:buFont typeface="Arial" panose="020B0604020202020204" pitchFamily="34" charset="0"/>
              <a:buChar char="•"/>
            </a:pPr>
            <a:r>
              <a:rPr lang="en-US" sz="2200"/>
              <a:t>Philosophy</a:t>
            </a:r>
            <a:endParaRPr lang="en-US" sz="2200">
              <a:ea typeface="Calibri"/>
              <a:cs typeface="Calibri"/>
            </a:endParaRPr>
          </a:p>
          <a:p>
            <a:pPr indent="-228600" defTabSz="914400">
              <a:buFont typeface="Arial" panose="020B0604020202020204" pitchFamily="34" charset="0"/>
              <a:buChar char="•"/>
            </a:pPr>
            <a:r>
              <a:rPr lang="en-US" sz="2200"/>
              <a:t>Problem Solving</a:t>
            </a:r>
            <a:endParaRPr lang="en-US" sz="2200">
              <a:ea typeface="Calibri"/>
              <a:cs typeface="Calibri"/>
            </a:endParaRPr>
          </a:p>
          <a:p>
            <a:pPr indent="-228600" defTabSz="914400">
              <a:buFont typeface="Arial" panose="020B0604020202020204" pitchFamily="34" charset="0"/>
              <a:buChar char="•"/>
            </a:pPr>
            <a:r>
              <a:rPr lang="en-US" sz="2200"/>
              <a:t>Probability</a:t>
            </a:r>
            <a:endParaRPr lang="en-US" sz="2200">
              <a:ea typeface="Calibri"/>
              <a:cs typeface="Calibri"/>
            </a:endParaRPr>
          </a:p>
          <a:p>
            <a:pPr indent="-228600" defTabSz="914400">
              <a:buFont typeface="Arial" panose="020B0604020202020204" pitchFamily="34" charset="0"/>
              <a:buChar char="•"/>
            </a:pPr>
            <a:r>
              <a:rPr lang="en-US" sz="2200"/>
              <a:t>Machine Learning</a:t>
            </a:r>
            <a:endParaRPr lang="en-US" sz="2200">
              <a:ea typeface="Calibri"/>
              <a:cs typeface="Calibri"/>
            </a:endParaRPr>
          </a:p>
          <a:p>
            <a:pPr indent="-228600" defTabSz="914400">
              <a:buFont typeface="Arial" panose="020B0604020202020204" pitchFamily="34" charset="0"/>
              <a:buChar char="•"/>
            </a:pPr>
            <a:r>
              <a:rPr lang="en-US" sz="2200"/>
              <a:t>Neural Networks</a:t>
            </a:r>
            <a:endParaRPr lang="en-US" sz="2200">
              <a:ea typeface="Calibri"/>
              <a:cs typeface="Calibri"/>
            </a:endParaRPr>
          </a:p>
          <a:p>
            <a:pPr indent="-228600" defTabSz="914400">
              <a:buFont typeface="Arial" panose="020B0604020202020204" pitchFamily="34" charset="0"/>
              <a:buChar char="•"/>
            </a:pPr>
            <a:r>
              <a:rPr lang="en-US" sz="2200"/>
              <a:t>Societal Implications</a:t>
            </a:r>
            <a:endParaRPr lang="en-US" sz="2200">
              <a:ea typeface="Calibri"/>
              <a:cs typeface="Calibri"/>
            </a:endParaRPr>
          </a:p>
        </p:txBody>
      </p:sp>
    </p:spTree>
    <p:extLst>
      <p:ext uri="{BB962C8B-B14F-4D97-AF65-F5344CB8AC3E}">
        <p14:creationId xmlns:p14="http://schemas.microsoft.com/office/powerpoint/2010/main" val="3328519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5D74-50B1-61D3-278D-A454B1800725}"/>
              </a:ext>
            </a:extLst>
          </p:cNvPr>
          <p:cNvSpPr>
            <a:spLocks noGrp="1"/>
          </p:cNvSpPr>
          <p:nvPr>
            <p:ph type="title"/>
          </p:nvPr>
        </p:nvSpPr>
        <p:spPr/>
        <p:txBody>
          <a:bodyPr/>
          <a:lstStyle/>
          <a:p>
            <a:r>
              <a:rPr lang="en-US" dirty="0"/>
              <a:t>Introduction to AI</a:t>
            </a:r>
          </a:p>
        </p:txBody>
      </p:sp>
      <p:sp>
        <p:nvSpPr>
          <p:cNvPr id="4" name="Text Placeholder 3">
            <a:extLst>
              <a:ext uri="{FF2B5EF4-FFF2-40B4-BE49-F238E27FC236}">
                <a16:creationId xmlns:a16="http://schemas.microsoft.com/office/drawing/2014/main" id="{EBFF208E-C89D-4DB7-3B3F-EFB4188EEFF3}"/>
              </a:ext>
            </a:extLst>
          </p:cNvPr>
          <p:cNvSpPr>
            <a:spLocks noGrp="1"/>
          </p:cNvSpPr>
          <p:nvPr>
            <p:ph type="body" idx="1"/>
          </p:nvPr>
        </p:nvSpPr>
        <p:spPr/>
        <p:txBody>
          <a:bodyPr>
            <a:normAutofit/>
          </a:bodyPr>
          <a:lstStyle/>
          <a:p>
            <a:r>
              <a:rPr lang="en-US" sz="2800" dirty="0"/>
              <a:t>Defining AI</a:t>
            </a:r>
          </a:p>
        </p:txBody>
      </p:sp>
      <p:graphicFrame>
        <p:nvGraphicFramePr>
          <p:cNvPr id="15" name="Content Placeholder 4">
            <a:extLst>
              <a:ext uri="{FF2B5EF4-FFF2-40B4-BE49-F238E27FC236}">
                <a16:creationId xmlns:a16="http://schemas.microsoft.com/office/drawing/2014/main" id="{DC4B63AA-5464-E5CB-D673-278B104DE9DD}"/>
              </a:ext>
            </a:extLst>
          </p:cNvPr>
          <p:cNvGraphicFramePr>
            <a:graphicFrameLocks noGrp="1"/>
          </p:cNvGraphicFramePr>
          <p:nvPr>
            <p:ph sz="half" idx="2"/>
            <p:extLst>
              <p:ext uri="{D42A27DB-BD31-4B8C-83A1-F6EECF244321}">
                <p14:modId xmlns:p14="http://schemas.microsoft.com/office/powerpoint/2010/main" val="4275254658"/>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057FC596-63E5-61B5-F410-EDDF3EE27860}"/>
              </a:ext>
            </a:extLst>
          </p:cNvPr>
          <p:cNvSpPr>
            <a:spLocks noGrp="1"/>
          </p:cNvSpPr>
          <p:nvPr>
            <p:ph type="sldNum" sz="quarter" idx="12"/>
          </p:nvPr>
        </p:nvSpPr>
        <p:spPr/>
        <p:txBody>
          <a:bodyPr/>
          <a:lstStyle/>
          <a:p>
            <a:fld id="{B4E73946-9152-2148-B286-BEF1B04A8193}" type="slidenum">
              <a:rPr lang="en-US" smtClean="0"/>
              <a:t>13</a:t>
            </a:fld>
            <a:endParaRPr lang="en-US"/>
          </a:p>
        </p:txBody>
      </p:sp>
      <p:pic>
        <p:nvPicPr>
          <p:cNvPr id="50" name="Content Placeholder 49" descr="A person with long hair and mustache&#10;&#10;Description automatically generated">
            <a:extLst>
              <a:ext uri="{FF2B5EF4-FFF2-40B4-BE49-F238E27FC236}">
                <a16:creationId xmlns:a16="http://schemas.microsoft.com/office/drawing/2014/main" id="{43BD8CA3-F806-7BC1-A295-29075B2C708B}"/>
              </a:ext>
            </a:extLst>
          </p:cNvPr>
          <p:cNvPicPr>
            <a:picLocks noGrp="1" noChangeAspect="1"/>
          </p:cNvPicPr>
          <p:nvPr>
            <p:ph sz="quarter" idx="4"/>
          </p:nvPr>
        </p:nvPicPr>
        <p:blipFill>
          <a:blip r:embed="rId8"/>
          <a:stretch>
            <a:fillRect/>
          </a:stretch>
        </p:blipFill>
        <p:spPr>
          <a:xfrm>
            <a:off x="6287049" y="2214789"/>
            <a:ext cx="4909947" cy="3684588"/>
          </a:xfrm>
        </p:spPr>
      </p:pic>
    </p:spTree>
    <p:extLst>
      <p:ext uri="{BB962C8B-B14F-4D97-AF65-F5344CB8AC3E}">
        <p14:creationId xmlns:p14="http://schemas.microsoft.com/office/powerpoint/2010/main" val="1942495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D5D74-50B1-61D3-278D-A454B1800725}"/>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3 Key AI Applications</a:t>
            </a:r>
          </a:p>
        </p:txBody>
      </p:sp>
      <p:sp>
        <p:nvSpPr>
          <p:cNvPr id="3" name="Slide Number Placeholder 2">
            <a:extLst>
              <a:ext uri="{FF2B5EF4-FFF2-40B4-BE49-F238E27FC236}">
                <a16:creationId xmlns:a16="http://schemas.microsoft.com/office/drawing/2014/main" id="{057FC596-63E5-61B5-F410-EDDF3EE2786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4E73946-9152-2148-B286-BEF1B04A8193}" type="slidenum">
              <a:rPr lang="en-US" smtClean="0">
                <a:solidFill>
                  <a:schemeClr val="tx1">
                    <a:tint val="75000"/>
                  </a:schemeClr>
                </a:solidFill>
              </a:rPr>
              <a:pPr>
                <a:spcAft>
                  <a:spcPts val="600"/>
                </a:spcAft>
              </a:pPr>
              <a:t>14</a:t>
            </a:fld>
            <a:endParaRPr lang="en-US">
              <a:solidFill>
                <a:schemeClr val="tx1">
                  <a:tint val="75000"/>
                </a:schemeClr>
              </a:solidFill>
            </a:endParaRPr>
          </a:p>
        </p:txBody>
      </p:sp>
      <p:graphicFrame>
        <p:nvGraphicFramePr>
          <p:cNvPr id="9" name="Content Placeholder 6">
            <a:extLst>
              <a:ext uri="{FF2B5EF4-FFF2-40B4-BE49-F238E27FC236}">
                <a16:creationId xmlns:a16="http://schemas.microsoft.com/office/drawing/2014/main" id="{060B1447-E50B-6C5D-1D8F-49B71304DD83}"/>
              </a:ext>
            </a:extLst>
          </p:cNvPr>
          <p:cNvGraphicFramePr>
            <a:graphicFrameLocks noGrp="1"/>
          </p:cNvGraphicFramePr>
          <p:nvPr>
            <p:ph sz="half" idx="2"/>
            <p:extLst>
              <p:ext uri="{D42A27DB-BD31-4B8C-83A1-F6EECF244321}">
                <p14:modId xmlns:p14="http://schemas.microsoft.com/office/powerpoint/2010/main" val="34247711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94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87949-C5F9-2DC6-9DCD-3CBE7BEA93C6}"/>
              </a:ext>
            </a:extLst>
          </p:cNvPr>
          <p:cNvSpPr>
            <a:spLocks noGrp="1"/>
          </p:cNvSpPr>
          <p:nvPr>
            <p:ph type="title"/>
          </p:nvPr>
        </p:nvSpPr>
        <p:spPr>
          <a:xfrm>
            <a:off x="836679" y="1377040"/>
            <a:ext cx="6002110" cy="842283"/>
          </a:xfrm>
        </p:spPr>
        <p:txBody>
          <a:bodyPr>
            <a:normAutofit/>
          </a:bodyPr>
          <a:lstStyle/>
          <a:p>
            <a:r>
              <a:rPr lang="en-US" dirty="0"/>
              <a:t>Related Fields of AI</a:t>
            </a:r>
          </a:p>
        </p:txBody>
      </p:sp>
      <p:graphicFrame>
        <p:nvGraphicFramePr>
          <p:cNvPr id="20" name="Content Placeholder 2">
            <a:extLst>
              <a:ext uri="{FF2B5EF4-FFF2-40B4-BE49-F238E27FC236}">
                <a16:creationId xmlns:a16="http://schemas.microsoft.com/office/drawing/2014/main" id="{F7290412-3B29-361A-4012-1AAD50230898}"/>
              </a:ext>
            </a:extLst>
          </p:cNvPr>
          <p:cNvGraphicFramePr>
            <a:graphicFrameLocks noGrp="1"/>
          </p:cNvGraphicFramePr>
          <p:nvPr>
            <p:ph idx="1"/>
            <p:extLst>
              <p:ext uri="{D42A27DB-BD31-4B8C-83A1-F6EECF244321}">
                <p14:modId xmlns:p14="http://schemas.microsoft.com/office/powerpoint/2010/main" val="3338787006"/>
              </p:ext>
            </p:extLst>
          </p:nvPr>
        </p:nvGraphicFramePr>
        <p:xfrm>
          <a:off x="836680" y="2108184"/>
          <a:ext cx="6002110"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diagram of machine learning&#10;&#10;Description automatically generated">
            <a:extLst>
              <a:ext uri="{FF2B5EF4-FFF2-40B4-BE49-F238E27FC236}">
                <a16:creationId xmlns:a16="http://schemas.microsoft.com/office/drawing/2014/main" id="{28394CFB-6663-94EE-DC03-9DDF25BFE161}"/>
              </a:ext>
            </a:extLst>
          </p:cNvPr>
          <p:cNvPicPr>
            <a:picLocks noChangeAspect="1"/>
          </p:cNvPicPr>
          <p:nvPr/>
        </p:nvPicPr>
        <p:blipFill>
          <a:blip r:embed="rId8"/>
          <a:stretch>
            <a:fillRect/>
          </a:stretch>
        </p:blipFill>
        <p:spPr>
          <a:xfrm>
            <a:off x="7343899" y="1371600"/>
            <a:ext cx="4114800" cy="4114800"/>
          </a:xfrm>
          <a:prstGeom prst="rect">
            <a:avLst/>
          </a:prstGeom>
        </p:spPr>
      </p:pic>
    </p:spTree>
    <p:extLst>
      <p:ext uri="{BB962C8B-B14F-4D97-AF65-F5344CB8AC3E}">
        <p14:creationId xmlns:p14="http://schemas.microsoft.com/office/powerpoint/2010/main" val="3576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lan Turing | Biography, Facts, Computer, Machine, Education ...">
            <a:extLst>
              <a:ext uri="{FF2B5EF4-FFF2-40B4-BE49-F238E27FC236}">
                <a16:creationId xmlns:a16="http://schemas.microsoft.com/office/drawing/2014/main" id="{501120CD-0A8D-938E-723C-37ABA1CF03FB}"/>
              </a:ext>
            </a:extLst>
          </p:cNvPr>
          <p:cNvPicPr>
            <a:picLocks noChangeAspect="1"/>
          </p:cNvPicPr>
          <p:nvPr/>
        </p:nvPicPr>
        <p:blipFill>
          <a:blip r:embed="rId2"/>
          <a:srcRect t="1215" b="3715"/>
          <a:stretch/>
        </p:blipFill>
        <p:spPr>
          <a:xfrm>
            <a:off x="-1" y="-2"/>
            <a:ext cx="5410198" cy="6858002"/>
          </a:xfrm>
          <a:prstGeom prst="rect">
            <a:avLst/>
          </a:prstGeom>
        </p:spPr>
      </p:pic>
      <p:sp useBgFill="1">
        <p:nvSpPr>
          <p:cNvPr id="15" name="Rectangle 1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84D47-76C3-5E36-067A-7720498DB4F8}"/>
              </a:ext>
            </a:extLst>
          </p:cNvPr>
          <p:cNvSpPr>
            <a:spLocks noGrp="1"/>
          </p:cNvSpPr>
          <p:nvPr>
            <p:ph type="title"/>
          </p:nvPr>
        </p:nvSpPr>
        <p:spPr>
          <a:xfrm>
            <a:off x="6105421" y="930178"/>
            <a:ext cx="5464968" cy="1559301"/>
          </a:xfrm>
        </p:spPr>
        <p:txBody>
          <a:bodyPr>
            <a:normAutofit/>
          </a:bodyPr>
          <a:lstStyle/>
          <a:p>
            <a:r>
              <a:rPr lang="en-US" sz="4000"/>
              <a:t>Turing Test</a:t>
            </a:r>
          </a:p>
        </p:txBody>
      </p:sp>
      <p:sp>
        <p:nvSpPr>
          <p:cNvPr id="7" name="Content Placeholder 6">
            <a:extLst>
              <a:ext uri="{FF2B5EF4-FFF2-40B4-BE49-F238E27FC236}">
                <a16:creationId xmlns:a16="http://schemas.microsoft.com/office/drawing/2014/main" id="{D9E715B5-F90D-C662-4DC0-4F9F92FF9A61}"/>
              </a:ext>
            </a:extLst>
          </p:cNvPr>
          <p:cNvSpPr>
            <a:spLocks noGrp="1"/>
          </p:cNvSpPr>
          <p:nvPr>
            <p:ph idx="1"/>
          </p:nvPr>
        </p:nvSpPr>
        <p:spPr>
          <a:xfrm>
            <a:off x="6105421" y="1446811"/>
            <a:ext cx="5257236" cy="5020877"/>
          </a:xfrm>
        </p:spPr>
        <p:txBody>
          <a:bodyPr vert="horz" lIns="91440" tIns="45720" rIns="91440" bIns="45720" rtlCol="0" anchor="ctr">
            <a:normAutofit/>
          </a:bodyPr>
          <a:lstStyle/>
          <a:p>
            <a:pPr marL="0" indent="0">
              <a:buNone/>
            </a:pPr>
            <a:endParaRPr lang="en-US" sz="2000" dirty="0">
              <a:ea typeface="+mn-lt"/>
              <a:cs typeface="+mn-lt"/>
            </a:endParaRPr>
          </a:p>
          <a:p>
            <a:r>
              <a:rPr lang="en-US" sz="2400" dirty="0">
                <a:ea typeface="+mn-lt"/>
                <a:cs typeface="+mn-lt"/>
              </a:rPr>
              <a:t>Proposed by Alan Turing (1950)</a:t>
            </a:r>
            <a:endParaRPr lang="en-US" sz="2400" dirty="0"/>
          </a:p>
          <a:p>
            <a:r>
              <a:rPr lang="en-US" sz="2400" dirty="0">
                <a:ea typeface="+mn-lt"/>
                <a:cs typeface="+mn-lt"/>
              </a:rPr>
              <a:t>Human judge texts with human (A) and computer (B)</a:t>
            </a:r>
            <a:endParaRPr lang="en-US" sz="2400"/>
          </a:p>
          <a:p>
            <a:r>
              <a:rPr lang="en-US" sz="2400" dirty="0">
                <a:ea typeface="+mn-lt"/>
                <a:cs typeface="+mn-lt"/>
              </a:rPr>
              <a:t>If judge can't tell which is the human, computer "passes"</a:t>
            </a:r>
            <a:endParaRPr lang="en-US" sz="2400" dirty="0"/>
          </a:p>
          <a:p>
            <a:r>
              <a:rPr lang="en-US" sz="2400" dirty="0">
                <a:ea typeface="+mn-lt"/>
                <a:cs typeface="+mn-lt"/>
              </a:rPr>
              <a:t>Potential for measuring behavior rather than intelligence</a:t>
            </a:r>
            <a:endParaRPr lang="en-US" sz="2400" dirty="0"/>
          </a:p>
        </p:txBody>
      </p:sp>
    </p:spTree>
    <p:extLst>
      <p:ext uri="{BB962C8B-B14F-4D97-AF65-F5344CB8AC3E}">
        <p14:creationId xmlns:p14="http://schemas.microsoft.com/office/powerpoint/2010/main" val="296446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6B4E-E8E7-C94C-6246-07E1AEE9436D}"/>
              </a:ext>
            </a:extLst>
          </p:cNvPr>
          <p:cNvSpPr>
            <a:spLocks noGrp="1"/>
          </p:cNvSpPr>
          <p:nvPr>
            <p:ph type="title"/>
          </p:nvPr>
        </p:nvSpPr>
        <p:spPr/>
        <p:txBody>
          <a:bodyPr/>
          <a:lstStyle/>
          <a:p>
            <a:r>
              <a:rPr lang="en-US" dirty="0"/>
              <a:t>General vs Narrow AI</a:t>
            </a:r>
          </a:p>
        </p:txBody>
      </p:sp>
      <p:sp>
        <p:nvSpPr>
          <p:cNvPr id="3" name="Content Placeholder 2">
            <a:extLst>
              <a:ext uri="{FF2B5EF4-FFF2-40B4-BE49-F238E27FC236}">
                <a16:creationId xmlns:a16="http://schemas.microsoft.com/office/drawing/2014/main" id="{DBF845CC-9297-F088-1103-81D7196A9EFF}"/>
              </a:ext>
            </a:extLst>
          </p:cNvPr>
          <p:cNvSpPr>
            <a:spLocks noGrp="1"/>
          </p:cNvSpPr>
          <p:nvPr>
            <p:ph sz="half" idx="1"/>
          </p:nvPr>
        </p:nvSpPr>
        <p:spPr/>
        <p:txBody>
          <a:bodyPr vert="horz" lIns="91440" tIns="45720" rIns="91440" bIns="45720" rtlCol="0" anchor="t">
            <a:normAutofit/>
          </a:bodyPr>
          <a:lstStyle/>
          <a:p>
            <a:r>
              <a:rPr lang="en-US" dirty="0">
                <a:ea typeface="+mn-lt"/>
                <a:cs typeface="+mn-lt"/>
              </a:rPr>
              <a:t>General AI (AGI) can handle any intellectual task</a:t>
            </a:r>
          </a:p>
          <a:p>
            <a:r>
              <a:rPr lang="en-US" dirty="0">
                <a:ea typeface="+mn-lt"/>
                <a:cs typeface="+mn-lt"/>
              </a:rPr>
              <a:t>AGI is considered science fiction and has not been achieved in 50+ years</a:t>
            </a:r>
          </a:p>
        </p:txBody>
      </p:sp>
      <p:sp>
        <p:nvSpPr>
          <p:cNvPr id="7" name="Content Placeholder 6">
            <a:extLst>
              <a:ext uri="{FF2B5EF4-FFF2-40B4-BE49-F238E27FC236}">
                <a16:creationId xmlns:a16="http://schemas.microsoft.com/office/drawing/2014/main" id="{BDB09D28-BAB7-02D3-2B87-A85A796D46CE}"/>
              </a:ext>
            </a:extLst>
          </p:cNvPr>
          <p:cNvSpPr>
            <a:spLocks noGrp="1"/>
          </p:cNvSpPr>
          <p:nvPr>
            <p:ph sz="half" idx="2"/>
          </p:nvPr>
        </p:nvSpPr>
        <p:spPr/>
        <p:txBody>
          <a:bodyPr vert="horz" lIns="91440" tIns="45720" rIns="91440" bIns="45720" rtlCol="0" anchor="t">
            <a:normAutofit/>
          </a:bodyPr>
          <a:lstStyle/>
          <a:p>
            <a:r>
              <a:rPr lang="en-US" dirty="0">
                <a:ea typeface="+mn-lt"/>
                <a:cs typeface="+mn-lt"/>
              </a:rPr>
              <a:t>Narrow AI handles one specific task</a:t>
            </a:r>
          </a:p>
          <a:p>
            <a:r>
              <a:rPr lang="en-US" dirty="0">
                <a:ea typeface="+mn-lt"/>
                <a:cs typeface="+mn-lt"/>
              </a:rPr>
              <a:t>All current AI is narrow AI</a:t>
            </a:r>
          </a:p>
          <a:p>
            <a:r>
              <a:rPr lang="en-US" dirty="0">
                <a:ea typeface="+mn-lt"/>
                <a:cs typeface="+mn-lt"/>
              </a:rPr>
              <a:t>Narrow AI is making rapid progress</a:t>
            </a:r>
          </a:p>
        </p:txBody>
      </p:sp>
      <p:pic>
        <p:nvPicPr>
          <p:cNvPr id="8" name="Picture 7" descr="Analysis | How AI comes to life through movies - Washington Post">
            <a:extLst>
              <a:ext uri="{FF2B5EF4-FFF2-40B4-BE49-F238E27FC236}">
                <a16:creationId xmlns:a16="http://schemas.microsoft.com/office/drawing/2014/main" id="{CD15F3CB-3C19-387E-0AED-819739CE40E1}"/>
              </a:ext>
            </a:extLst>
          </p:cNvPr>
          <p:cNvPicPr>
            <a:picLocks noChangeAspect="1"/>
          </p:cNvPicPr>
          <p:nvPr/>
        </p:nvPicPr>
        <p:blipFill>
          <a:blip r:embed="rId2"/>
          <a:stretch>
            <a:fillRect/>
          </a:stretch>
        </p:blipFill>
        <p:spPr>
          <a:xfrm>
            <a:off x="2131621" y="4183082"/>
            <a:ext cx="1407226" cy="1886198"/>
          </a:xfrm>
          <a:prstGeom prst="rect">
            <a:avLst/>
          </a:prstGeom>
        </p:spPr>
      </p:pic>
      <p:pic>
        <p:nvPicPr>
          <p:cNvPr id="9" name="Picture 8" descr="HOW DO I GET SIRI TO LIST MY BUSINESS? - ReviewBuzz">
            <a:extLst>
              <a:ext uri="{FF2B5EF4-FFF2-40B4-BE49-F238E27FC236}">
                <a16:creationId xmlns:a16="http://schemas.microsoft.com/office/drawing/2014/main" id="{01376590-25B0-EFFD-4F07-D8D4CF921E61}"/>
              </a:ext>
            </a:extLst>
          </p:cNvPr>
          <p:cNvPicPr>
            <a:picLocks noChangeAspect="1"/>
          </p:cNvPicPr>
          <p:nvPr/>
        </p:nvPicPr>
        <p:blipFill>
          <a:blip r:embed="rId3"/>
          <a:stretch>
            <a:fillRect/>
          </a:stretch>
        </p:blipFill>
        <p:spPr>
          <a:xfrm>
            <a:off x="7386452" y="4336043"/>
            <a:ext cx="2743199" cy="1570382"/>
          </a:xfrm>
          <a:prstGeom prst="rect">
            <a:avLst/>
          </a:prstGeom>
        </p:spPr>
      </p:pic>
    </p:spTree>
    <p:extLst>
      <p:ext uri="{BB962C8B-B14F-4D97-AF65-F5344CB8AC3E}">
        <p14:creationId xmlns:p14="http://schemas.microsoft.com/office/powerpoint/2010/main" val="129938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int">
            <a:extLst>
              <a:ext uri="{FF2B5EF4-FFF2-40B4-BE49-F238E27FC236}">
                <a16:creationId xmlns:a16="http://schemas.microsoft.com/office/drawing/2014/main" id="{D380959B-464C-9ED8-C9EB-AB6FC997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448" y="8300"/>
            <a:ext cx="10966551"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6B83858-ED7D-57B6-6CAA-83168807C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5"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55D8A-5D13-6B32-F5E3-5A81357D8624}"/>
              </a:ext>
            </a:extLst>
          </p:cNvPr>
          <p:cNvSpPr>
            <a:spLocks noGrp="1"/>
          </p:cNvSpPr>
          <p:nvPr>
            <p:ph type="title"/>
          </p:nvPr>
        </p:nvSpPr>
        <p:spPr>
          <a:xfrm>
            <a:off x="6096494" y="1689359"/>
            <a:ext cx="4606141" cy="780886"/>
          </a:xfrm>
        </p:spPr>
        <p:txBody>
          <a:bodyPr anchor="ctr">
            <a:normAutofit/>
          </a:bodyPr>
          <a:lstStyle/>
          <a:p>
            <a:r>
              <a:rPr lang="en-US" dirty="0"/>
              <a:t>Machine Learning</a:t>
            </a:r>
          </a:p>
        </p:txBody>
      </p:sp>
      <p:sp>
        <p:nvSpPr>
          <p:cNvPr id="30" name="Rectangle 29">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obot Hand with solid fill">
            <a:extLst>
              <a:ext uri="{FF2B5EF4-FFF2-40B4-BE49-F238E27FC236}">
                <a16:creationId xmlns:a16="http://schemas.microsoft.com/office/drawing/2014/main" id="{828A500D-08A1-F18F-7DA4-60DE7E4987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873" y="1510026"/>
            <a:ext cx="3872455" cy="3872455"/>
          </a:xfrm>
          <a:prstGeom prst="rect">
            <a:avLst/>
          </a:prstGeom>
        </p:spPr>
      </p:pic>
      <p:sp>
        <p:nvSpPr>
          <p:cNvPr id="3" name="Content Placeholder 2">
            <a:extLst>
              <a:ext uri="{FF2B5EF4-FFF2-40B4-BE49-F238E27FC236}">
                <a16:creationId xmlns:a16="http://schemas.microsoft.com/office/drawing/2014/main" id="{B4DFD7DD-AF70-DBF8-3A03-1F48A5CEDE21}"/>
              </a:ext>
            </a:extLst>
          </p:cNvPr>
          <p:cNvSpPr>
            <a:spLocks noGrp="1"/>
          </p:cNvSpPr>
          <p:nvPr>
            <p:ph idx="1"/>
          </p:nvPr>
        </p:nvSpPr>
        <p:spPr>
          <a:xfrm>
            <a:off x="6096494" y="2470244"/>
            <a:ext cx="4606141" cy="2097395"/>
          </a:xfrm>
        </p:spPr>
        <p:txBody>
          <a:bodyPr vert="horz" lIns="91440" tIns="45720" rIns="91440" bIns="45720" rtlCol="0" anchor="ctr">
            <a:normAutofit/>
          </a:bodyPr>
          <a:lstStyle/>
          <a:p>
            <a:r>
              <a:rPr lang="en-US" dirty="0">
                <a:ea typeface="+mn-lt"/>
                <a:cs typeface="+mn-lt"/>
              </a:rPr>
              <a:t>Systems that improve their performance in a given task with more and more experience or data.</a:t>
            </a:r>
            <a:endParaRPr lang="en-US" dirty="0"/>
          </a:p>
        </p:txBody>
      </p:sp>
    </p:spTree>
    <p:extLst>
      <p:ext uri="{BB962C8B-B14F-4D97-AF65-F5344CB8AC3E}">
        <p14:creationId xmlns:p14="http://schemas.microsoft.com/office/powerpoint/2010/main" val="668494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2ACE-AA6E-72BC-A93E-7412B53036FD}"/>
              </a:ext>
            </a:extLst>
          </p:cNvPr>
          <p:cNvSpPr>
            <a:spLocks noGrp="1"/>
          </p:cNvSpPr>
          <p:nvPr>
            <p:ph type="title"/>
          </p:nvPr>
        </p:nvSpPr>
        <p:spPr>
          <a:xfrm>
            <a:off x="761840" y="1138265"/>
            <a:ext cx="3953555" cy="1401183"/>
          </a:xfrm>
        </p:spPr>
        <p:txBody>
          <a:bodyPr anchor="t">
            <a:normAutofit/>
          </a:bodyPr>
          <a:lstStyle/>
          <a:p>
            <a:r>
              <a:rPr lang="en-US" sz="3600" dirty="0"/>
              <a:t>Key Machine Learning Types</a:t>
            </a:r>
          </a:p>
        </p:txBody>
      </p:sp>
      <p:cxnSp>
        <p:nvCxnSpPr>
          <p:cNvPr id="10"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7F27F0-B2A9-4E6E-923D-D8A6386D26BD}"/>
              </a:ext>
            </a:extLst>
          </p:cNvPr>
          <p:cNvSpPr>
            <a:spLocks noGrp="1"/>
          </p:cNvSpPr>
          <p:nvPr>
            <p:ph idx="1"/>
          </p:nvPr>
        </p:nvSpPr>
        <p:spPr>
          <a:xfrm>
            <a:off x="763706" y="1840711"/>
            <a:ext cx="4456632" cy="4360081"/>
          </a:xfrm>
        </p:spPr>
        <p:txBody>
          <a:bodyPr vert="horz" lIns="91440" tIns="45720" rIns="91440" bIns="45720" rtlCol="0" anchor="t">
            <a:noAutofit/>
          </a:bodyPr>
          <a:lstStyle/>
          <a:p>
            <a:pPr marL="0" indent="0">
              <a:buNone/>
            </a:pPr>
            <a:endParaRPr lang="en-US" sz="2400" dirty="0"/>
          </a:p>
          <a:p>
            <a:r>
              <a:rPr lang="en-US" sz="2400" dirty="0">
                <a:ea typeface="+mn-lt"/>
                <a:cs typeface="+mn-lt"/>
              </a:rPr>
              <a:t>Supervised: Predict output for labeled input pairs</a:t>
            </a:r>
            <a:endParaRPr lang="en-US" sz="2400"/>
          </a:p>
          <a:p>
            <a:r>
              <a:rPr lang="en-US" dirty="0">
                <a:ea typeface="+mn-lt"/>
                <a:cs typeface="+mn-lt"/>
              </a:rPr>
              <a:t>Unsupervised: Discover data structure with no labels</a:t>
            </a:r>
            <a:endParaRPr lang="en-US"/>
          </a:p>
          <a:p>
            <a:r>
              <a:rPr lang="en-US" dirty="0">
                <a:ea typeface="+mn-lt"/>
                <a:cs typeface="+mn-lt"/>
              </a:rPr>
              <a:t>Reinforcement: AI agent learns from delayed feedback in an environment</a:t>
            </a:r>
            <a:endParaRPr lang="en-US" dirty="0"/>
          </a:p>
        </p:txBody>
      </p:sp>
      <p:pic>
        <p:nvPicPr>
          <p:cNvPr id="7" name="Graphic 6" descr="Robot">
            <a:extLst>
              <a:ext uri="{FF2B5EF4-FFF2-40B4-BE49-F238E27FC236}">
                <a16:creationId xmlns:a16="http://schemas.microsoft.com/office/drawing/2014/main" id="{892CD12E-B7AF-93DF-4F82-10525947CE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1780" y="771753"/>
            <a:ext cx="5316095" cy="5316095"/>
          </a:xfrm>
          <a:prstGeom prst="rect">
            <a:avLst/>
          </a:prstGeom>
        </p:spPr>
      </p:pic>
    </p:spTree>
    <p:extLst>
      <p:ext uri="{BB962C8B-B14F-4D97-AF65-F5344CB8AC3E}">
        <p14:creationId xmlns:p14="http://schemas.microsoft.com/office/powerpoint/2010/main" val="383939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FD3B-D865-47B3-E1C5-0E451B52EFC2}"/>
              </a:ext>
            </a:extLst>
          </p:cNvPr>
          <p:cNvSpPr>
            <a:spLocks noGrp="1"/>
          </p:cNvSpPr>
          <p:nvPr>
            <p:ph type="title"/>
          </p:nvPr>
        </p:nvSpPr>
        <p:spPr/>
        <p:txBody>
          <a:bodyPr/>
          <a:lstStyle/>
          <a:p>
            <a:r>
              <a:rPr lang="en-US">
                <a:ea typeface="+mj-lt"/>
                <a:cs typeface="+mj-lt"/>
              </a:rPr>
              <a:t>Why AI Presentation</a:t>
            </a:r>
            <a:endParaRPr lang="en-US"/>
          </a:p>
        </p:txBody>
      </p:sp>
      <p:sp>
        <p:nvSpPr>
          <p:cNvPr id="3" name="Content Placeholder 2">
            <a:extLst>
              <a:ext uri="{FF2B5EF4-FFF2-40B4-BE49-F238E27FC236}">
                <a16:creationId xmlns:a16="http://schemas.microsoft.com/office/drawing/2014/main" id="{35A2CBE2-EDA9-C8D4-534F-2D32E1048186}"/>
              </a:ext>
            </a:extLst>
          </p:cNvPr>
          <p:cNvSpPr>
            <a:spLocks noGrp="1"/>
          </p:cNvSpPr>
          <p:nvPr>
            <p:ph idx="1"/>
          </p:nvPr>
        </p:nvSpPr>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124706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FF8D-ED02-834C-6E62-4A832F492AE6}"/>
              </a:ext>
            </a:extLst>
          </p:cNvPr>
          <p:cNvSpPr>
            <a:spLocks noGrp="1"/>
          </p:cNvSpPr>
          <p:nvPr>
            <p:ph type="title"/>
          </p:nvPr>
        </p:nvSpPr>
        <p:spPr>
          <a:xfrm>
            <a:off x="801584" y="1138265"/>
            <a:ext cx="5751615" cy="708456"/>
          </a:xfrm>
        </p:spPr>
        <p:txBody>
          <a:bodyPr anchor="t">
            <a:normAutofit/>
          </a:bodyPr>
          <a:lstStyle/>
          <a:p>
            <a:r>
              <a:rPr lang="en-US" sz="3600" dirty="0"/>
              <a:t>AI Societal Implications</a:t>
            </a:r>
          </a:p>
        </p:txBody>
      </p:sp>
      <p:cxnSp>
        <p:nvCxnSpPr>
          <p:cNvPr id="9" name="Straight Connector 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25F656-B1C0-014F-2E65-E03737E82590}"/>
              </a:ext>
            </a:extLst>
          </p:cNvPr>
          <p:cNvSpPr>
            <a:spLocks noGrp="1"/>
          </p:cNvSpPr>
          <p:nvPr>
            <p:ph idx="1"/>
          </p:nvPr>
        </p:nvSpPr>
        <p:spPr>
          <a:xfrm>
            <a:off x="811480" y="1284476"/>
            <a:ext cx="5741719" cy="4869635"/>
          </a:xfrm>
        </p:spPr>
        <p:txBody>
          <a:bodyPr vert="horz" lIns="91440" tIns="45720" rIns="91440" bIns="45720" rtlCol="0" anchor="t">
            <a:noAutofit/>
          </a:bodyPr>
          <a:lstStyle/>
          <a:p>
            <a:pPr marL="0" indent="0">
              <a:buNone/>
            </a:pPr>
            <a:endParaRPr lang="en-US" sz="2400" dirty="0"/>
          </a:p>
          <a:p>
            <a:r>
              <a:rPr lang="en-US" sz="2400" dirty="0">
                <a:ea typeface="+mn-lt"/>
                <a:cs typeface="+mn-lt"/>
              </a:rPr>
              <a:t>Algorithmic Bias: AI inherits human biases, leading to unfair decisions</a:t>
            </a:r>
            <a:endParaRPr lang="en-US" sz="2400" dirty="0"/>
          </a:p>
          <a:p>
            <a:r>
              <a:rPr lang="en-US" sz="2400" dirty="0">
                <a:ea typeface="+mn-lt"/>
                <a:cs typeface="+mn-lt"/>
              </a:rPr>
              <a:t>Biased Ads &amp; Content: Online platforms show ads and content biased towards gender/race</a:t>
            </a:r>
            <a:endParaRPr lang="en-US" sz="2400" dirty="0"/>
          </a:p>
          <a:p>
            <a:r>
              <a:rPr lang="en-US" sz="2400" dirty="0">
                <a:ea typeface="+mn-lt"/>
                <a:cs typeface="+mn-lt"/>
              </a:rPr>
              <a:t>Transparency: AI's lack of transparency makes it hard to identify biased decisions</a:t>
            </a:r>
            <a:endParaRPr lang="en-US" sz="2400" dirty="0"/>
          </a:p>
          <a:p>
            <a:r>
              <a:rPr lang="en-US" sz="2400" dirty="0">
                <a:ea typeface="+mn-lt"/>
                <a:cs typeface="+mn-lt"/>
              </a:rPr>
              <a:t>GDPR: European regulation aims to improve AI transparency and user control</a:t>
            </a:r>
            <a:endParaRPr lang="en-US" sz="2400" dirty="0"/>
          </a:p>
        </p:txBody>
      </p:sp>
      <p:sp>
        <p:nvSpPr>
          <p:cNvPr id="11" name="Rectangle 10">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D87A12-8889-9BB2-EA40-EFE61E101DEA}"/>
              </a:ext>
            </a:extLst>
          </p:cNvPr>
          <p:cNvPicPr>
            <a:picLocks noChangeAspect="1"/>
          </p:cNvPicPr>
          <p:nvPr/>
        </p:nvPicPr>
        <p:blipFill>
          <a:blip r:embed="rId2"/>
          <a:stretch>
            <a:fillRect/>
          </a:stretch>
        </p:blipFill>
        <p:spPr>
          <a:xfrm>
            <a:off x="7982288" y="652733"/>
            <a:ext cx="3603010" cy="5559722"/>
          </a:xfrm>
          <a:prstGeom prst="rect">
            <a:avLst/>
          </a:prstGeom>
        </p:spPr>
      </p:pic>
    </p:spTree>
    <p:extLst>
      <p:ext uri="{BB962C8B-B14F-4D97-AF65-F5344CB8AC3E}">
        <p14:creationId xmlns:p14="http://schemas.microsoft.com/office/powerpoint/2010/main" val="4093730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7AF5-4B5E-3F43-078A-4D20EC34D787}"/>
              </a:ext>
            </a:extLst>
          </p:cNvPr>
          <p:cNvSpPr>
            <a:spLocks noGrp="1"/>
          </p:cNvSpPr>
          <p:nvPr>
            <p:ph type="title"/>
          </p:nvPr>
        </p:nvSpPr>
        <p:spPr>
          <a:xfrm>
            <a:off x="876693" y="1012908"/>
            <a:ext cx="3988455" cy="629124"/>
          </a:xfrm>
        </p:spPr>
        <p:txBody>
          <a:bodyPr anchor="b">
            <a:noAutofit/>
          </a:bodyPr>
          <a:lstStyle/>
          <a:p>
            <a:r>
              <a:rPr lang="en-US" sz="3600" dirty="0"/>
              <a:t>Final Thoughts on AI</a:t>
            </a:r>
          </a:p>
        </p:txBody>
      </p:sp>
      <p:sp>
        <p:nvSpPr>
          <p:cNvPr id="3" name="Content Placeholder 2">
            <a:extLst>
              <a:ext uri="{FF2B5EF4-FFF2-40B4-BE49-F238E27FC236}">
                <a16:creationId xmlns:a16="http://schemas.microsoft.com/office/drawing/2014/main" id="{F35BEAC5-6E8D-1BC0-5215-868382F14C0E}"/>
              </a:ext>
            </a:extLst>
          </p:cNvPr>
          <p:cNvSpPr>
            <a:spLocks noGrp="1"/>
          </p:cNvSpPr>
          <p:nvPr>
            <p:ph idx="1"/>
          </p:nvPr>
        </p:nvSpPr>
        <p:spPr>
          <a:xfrm>
            <a:off x="876693" y="1699590"/>
            <a:ext cx="3985729" cy="4224209"/>
          </a:xfrm>
        </p:spPr>
        <p:txBody>
          <a:bodyPr vert="horz" lIns="91440" tIns="45720" rIns="91440" bIns="45720" rtlCol="0" anchor="t">
            <a:normAutofit/>
          </a:bodyPr>
          <a:lstStyle/>
          <a:p>
            <a:r>
              <a:rPr lang="en-US" sz="2400" b="1" dirty="0"/>
              <a:t>AI can be wrong.</a:t>
            </a:r>
            <a:r>
              <a:rPr lang="en-US" sz="2400" dirty="0"/>
              <a:t> </a:t>
            </a:r>
            <a:br>
              <a:rPr lang="en-US" sz="2400" dirty="0"/>
            </a:br>
            <a:r>
              <a:rPr lang="en-US" sz="2400" dirty="0"/>
              <a:t>Don't trust, verify.</a:t>
            </a:r>
            <a:endParaRPr lang="en-US"/>
          </a:p>
          <a:p>
            <a:r>
              <a:rPr lang="en-US" sz="2400" dirty="0"/>
              <a:t>Decentralized open-source model VeniceAI is a permissionless alternative</a:t>
            </a:r>
          </a:p>
          <a:p>
            <a:r>
              <a:rPr lang="en-US" sz="2400" dirty="0"/>
              <a:t>Run a private AI model on a personal server (Start9)</a:t>
            </a:r>
          </a:p>
          <a:p>
            <a:pPr lvl="1"/>
            <a:r>
              <a:rPr lang="en-US" sz="2000" dirty="0"/>
              <a:t>FreeGPT-2</a:t>
            </a:r>
          </a:p>
          <a:p>
            <a:r>
              <a:rPr lang="en-US" sz="2400" dirty="0"/>
              <a:t>Spirit of Satoshi – </a:t>
            </a:r>
            <a:r>
              <a:rPr lang="en-US" sz="2400" dirty="0">
                <a:ea typeface="+mn-lt"/>
                <a:cs typeface="+mn-lt"/>
              </a:rPr>
              <a:t>AI Bitcoin Education for the Masses</a:t>
            </a:r>
            <a:endParaRPr lang="en-US" sz="2400">
              <a:ea typeface="+mn-lt"/>
              <a:cs typeface="+mn-lt"/>
            </a:endParaRPr>
          </a:p>
        </p:txBody>
      </p:sp>
      <p:pic>
        <p:nvPicPr>
          <p:cNvPr id="19" name="Picture 18" descr="Venice AI Review: Features, Pricing, Pros &amp; Cons - AI Perceiver">
            <a:extLst>
              <a:ext uri="{FF2B5EF4-FFF2-40B4-BE49-F238E27FC236}">
                <a16:creationId xmlns:a16="http://schemas.microsoft.com/office/drawing/2014/main" id="{821C5E6E-F469-04DB-EE9A-8DCFBDA3E416}"/>
              </a:ext>
            </a:extLst>
          </p:cNvPr>
          <p:cNvPicPr>
            <a:picLocks noChangeAspect="1"/>
          </p:cNvPicPr>
          <p:nvPr/>
        </p:nvPicPr>
        <p:blipFill>
          <a:blip r:embed="rId3"/>
          <a:stretch>
            <a:fillRect/>
          </a:stretch>
        </p:blipFill>
        <p:spPr>
          <a:xfrm>
            <a:off x="5234262" y="1326065"/>
            <a:ext cx="2905080" cy="1936720"/>
          </a:xfrm>
          <a:prstGeom prst="rect">
            <a:avLst/>
          </a:prstGeom>
        </p:spPr>
      </p:pic>
      <p:pic>
        <p:nvPicPr>
          <p:cNvPr id="20" name="Picture 19" descr="Community Tech Program">
            <a:extLst>
              <a:ext uri="{FF2B5EF4-FFF2-40B4-BE49-F238E27FC236}">
                <a16:creationId xmlns:a16="http://schemas.microsoft.com/office/drawing/2014/main" id="{D9B10B78-0D99-B4DA-81D5-03C1F8586C2F}"/>
              </a:ext>
            </a:extLst>
          </p:cNvPr>
          <p:cNvPicPr>
            <a:picLocks noChangeAspect="1"/>
          </p:cNvPicPr>
          <p:nvPr/>
        </p:nvPicPr>
        <p:blipFill>
          <a:blip r:embed="rId4"/>
          <a:stretch>
            <a:fillRect/>
          </a:stretch>
        </p:blipFill>
        <p:spPr>
          <a:xfrm>
            <a:off x="8409435" y="2274035"/>
            <a:ext cx="2905870" cy="988750"/>
          </a:xfrm>
          <a:prstGeom prst="rect">
            <a:avLst/>
          </a:prstGeom>
        </p:spPr>
      </p:pic>
      <p:pic>
        <p:nvPicPr>
          <p:cNvPr id="21" name="Picture 20" descr="Start9 Marketplace">
            <a:extLst>
              <a:ext uri="{FF2B5EF4-FFF2-40B4-BE49-F238E27FC236}">
                <a16:creationId xmlns:a16="http://schemas.microsoft.com/office/drawing/2014/main" id="{93239535-14CB-AD72-CD20-A7DB94BA88AB}"/>
              </a:ext>
            </a:extLst>
          </p:cNvPr>
          <p:cNvPicPr>
            <a:picLocks noChangeAspect="1"/>
          </p:cNvPicPr>
          <p:nvPr/>
        </p:nvPicPr>
        <p:blipFill>
          <a:blip r:embed="rId5"/>
          <a:stretch>
            <a:fillRect/>
          </a:stretch>
        </p:blipFill>
        <p:spPr>
          <a:xfrm>
            <a:off x="5499915" y="3533273"/>
            <a:ext cx="2376667" cy="2376667"/>
          </a:xfrm>
          <a:prstGeom prst="rect">
            <a:avLst/>
          </a:prstGeom>
        </p:spPr>
      </p:pic>
      <p:pic>
        <p:nvPicPr>
          <p:cNvPr id="22" name="Picture 21" descr="Spirit of Satoshi (@Spirit_Satoshi) / X">
            <a:extLst>
              <a:ext uri="{FF2B5EF4-FFF2-40B4-BE49-F238E27FC236}">
                <a16:creationId xmlns:a16="http://schemas.microsoft.com/office/drawing/2014/main" id="{3A5912FD-E8EC-5B1F-03EC-7F8DF6001D22}"/>
              </a:ext>
            </a:extLst>
          </p:cNvPr>
          <p:cNvPicPr>
            <a:picLocks noChangeAspect="1"/>
          </p:cNvPicPr>
          <p:nvPr/>
        </p:nvPicPr>
        <p:blipFill>
          <a:blip r:embed="rId6"/>
          <a:stretch>
            <a:fillRect/>
          </a:stretch>
        </p:blipFill>
        <p:spPr>
          <a:xfrm>
            <a:off x="8409830" y="3533273"/>
            <a:ext cx="2390525" cy="2390525"/>
          </a:xfrm>
          <a:prstGeom prst="rect">
            <a:avLst/>
          </a:prstGeom>
        </p:spPr>
      </p:pic>
      <p:grpSp>
        <p:nvGrpSpPr>
          <p:cNvPr id="27" name="Group 26">
            <a:extLst>
              <a:ext uri="{FF2B5EF4-FFF2-40B4-BE49-F238E27FC236}">
                <a16:creationId xmlns:a16="http://schemas.microsoft.com/office/drawing/2014/main" id="{32CC9F2B-E219-AF55-BBE8-372B5AC60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28" name="Rectangle 27">
              <a:extLst>
                <a:ext uri="{FF2B5EF4-FFF2-40B4-BE49-F238E27FC236}">
                  <a16:creationId xmlns:a16="http://schemas.microsoft.com/office/drawing/2014/main" id="{E456E449-1EFC-16B5-CB11-7E6A8BBBC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734DB8-CD27-D04F-74D4-3AC47BA0B3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6711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FF73B-FD74-C646-4618-25CFE99B7F82}"/>
              </a:ext>
            </a:extLst>
          </p:cNvPr>
          <p:cNvSpPr>
            <a:spLocks noGrp="1"/>
          </p:cNvSpPr>
          <p:nvPr>
            <p:ph type="title"/>
          </p:nvPr>
        </p:nvSpPr>
        <p:spPr/>
        <p:txBody>
          <a:bodyPr/>
          <a:lstStyle/>
          <a:p>
            <a:r>
              <a:rPr lang="en-US"/>
              <a:t>AI Ethics Presentation</a:t>
            </a:r>
          </a:p>
        </p:txBody>
      </p:sp>
      <p:sp>
        <p:nvSpPr>
          <p:cNvPr id="4" name="Content Placeholder 3">
            <a:extLst>
              <a:ext uri="{FF2B5EF4-FFF2-40B4-BE49-F238E27FC236}">
                <a16:creationId xmlns:a16="http://schemas.microsoft.com/office/drawing/2014/main" id="{BB7432AB-8DF3-B2BB-10A9-EE620BAE0F6F}"/>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9164769C-4E5B-504F-6B27-CD201D163D25}"/>
              </a:ext>
            </a:extLst>
          </p:cNvPr>
          <p:cNvSpPr>
            <a:spLocks noGrp="1"/>
          </p:cNvSpPr>
          <p:nvPr>
            <p:ph type="sldNum" sz="quarter" idx="12"/>
          </p:nvPr>
        </p:nvSpPr>
        <p:spPr/>
        <p:txBody>
          <a:bodyPr/>
          <a:lstStyle/>
          <a:p>
            <a:fld id="{B4E73946-9152-2148-B286-BEF1B04A8193}" type="slidenum">
              <a:rPr lang="en-US" smtClean="0"/>
              <a:t>22</a:t>
            </a:fld>
            <a:endParaRPr lang="en-US"/>
          </a:p>
        </p:txBody>
      </p:sp>
    </p:spTree>
    <p:extLst>
      <p:ext uri="{BB962C8B-B14F-4D97-AF65-F5344CB8AC3E}">
        <p14:creationId xmlns:p14="http://schemas.microsoft.com/office/powerpoint/2010/main" val="2400932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5ED20-34A9-1719-50CD-504C2F4B4212}"/>
              </a:ext>
            </a:extLst>
          </p:cNvPr>
          <p:cNvSpPr>
            <a:spLocks noGrp="1"/>
          </p:cNvSpPr>
          <p:nvPr>
            <p:ph type="ctrTitle"/>
          </p:nvPr>
        </p:nvSpPr>
        <p:spPr>
          <a:xfrm>
            <a:off x="838200" y="451381"/>
            <a:ext cx="10512552" cy="4066540"/>
          </a:xfrm>
        </p:spPr>
        <p:txBody>
          <a:bodyPr anchor="b">
            <a:normAutofit/>
          </a:bodyPr>
          <a:lstStyle/>
          <a:p>
            <a:pPr algn="l"/>
            <a:r>
              <a:rPr lang="en-US" sz="6600"/>
              <a:t>Bitcoin Ethics</a:t>
            </a:r>
          </a:p>
        </p:txBody>
      </p:sp>
      <p:sp>
        <p:nvSpPr>
          <p:cNvPr id="1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itcoin - Wikipedia">
            <a:extLst>
              <a:ext uri="{FF2B5EF4-FFF2-40B4-BE49-F238E27FC236}">
                <a16:creationId xmlns:a16="http://schemas.microsoft.com/office/drawing/2014/main" id="{7AFF6918-7132-1A63-5363-C00D90363264}"/>
              </a:ext>
            </a:extLst>
          </p:cNvPr>
          <p:cNvPicPr>
            <a:picLocks noChangeAspect="1"/>
          </p:cNvPicPr>
          <p:nvPr/>
        </p:nvPicPr>
        <p:blipFill>
          <a:blip r:embed="rId2"/>
          <a:stretch>
            <a:fillRect/>
          </a:stretch>
        </p:blipFill>
        <p:spPr>
          <a:xfrm>
            <a:off x="7054193" y="1111469"/>
            <a:ext cx="3619062" cy="3627820"/>
          </a:xfrm>
          <a:prstGeom prst="rect">
            <a:avLst/>
          </a:prstGeom>
        </p:spPr>
      </p:pic>
    </p:spTree>
    <p:extLst>
      <p:ext uri="{BB962C8B-B14F-4D97-AF65-F5344CB8AC3E}">
        <p14:creationId xmlns:p14="http://schemas.microsoft.com/office/powerpoint/2010/main" val="383708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6156-AE33-1610-5A2D-75C343D3327A}"/>
              </a:ext>
            </a:extLst>
          </p:cNvPr>
          <p:cNvSpPr>
            <a:spLocks noGrp="1"/>
          </p:cNvSpPr>
          <p:nvPr>
            <p:ph type="title"/>
          </p:nvPr>
        </p:nvSpPr>
        <p:spPr>
          <a:xfrm>
            <a:off x="1051560" y="4495466"/>
            <a:ext cx="3611880" cy="1536192"/>
          </a:xfrm>
        </p:spPr>
        <p:txBody>
          <a:bodyPr>
            <a:normAutofit/>
          </a:bodyPr>
          <a:lstStyle/>
          <a:p>
            <a:r>
              <a:rPr lang="en-US" sz="3200" dirty="0">
                <a:ea typeface="+mj-lt"/>
                <a:cs typeface="+mj-lt"/>
              </a:rPr>
              <a:t>Money and its Historical Context</a:t>
            </a:r>
            <a:endParaRPr lang="en-US" sz="3200" dirty="0"/>
          </a:p>
        </p:txBody>
      </p:sp>
      <p:pic>
        <p:nvPicPr>
          <p:cNvPr id="4" name="Picture 3" descr="The History of Money &amp; the Future of Bitcoin and the Cryptocurrency Economy  | HackerNoon">
            <a:extLst>
              <a:ext uri="{FF2B5EF4-FFF2-40B4-BE49-F238E27FC236}">
                <a16:creationId xmlns:a16="http://schemas.microsoft.com/office/drawing/2014/main" id="{CADD1F95-A6B1-5E0B-6647-737C87D8C06F}"/>
              </a:ext>
            </a:extLst>
          </p:cNvPr>
          <p:cNvPicPr>
            <a:picLocks noChangeAspect="1"/>
          </p:cNvPicPr>
          <p:nvPr/>
        </p:nvPicPr>
        <p:blipFill>
          <a:blip r:embed="rId3"/>
          <a:srcRect t="9719" b="16656"/>
          <a:stretch/>
        </p:blipFill>
        <p:spPr>
          <a:xfrm>
            <a:off x="20" y="10"/>
            <a:ext cx="12191980" cy="3994473"/>
          </a:xfrm>
          <a:prstGeom prst="rect">
            <a:avLst/>
          </a:prstGeom>
        </p:spPr>
      </p:pic>
      <p:sp>
        <p:nvSpPr>
          <p:cNvPr id="30" name="Rectangle 29">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9FAEC7C-AEB9-7F6D-6774-52FF9616D8C7}"/>
              </a:ext>
            </a:extLst>
          </p:cNvPr>
          <p:cNvSpPr>
            <a:spLocks noGrp="1"/>
          </p:cNvSpPr>
          <p:nvPr>
            <p:ph idx="1"/>
          </p:nvPr>
        </p:nvSpPr>
        <p:spPr>
          <a:xfrm>
            <a:off x="5295826" y="4495466"/>
            <a:ext cx="6061022" cy="1536192"/>
          </a:xfrm>
        </p:spPr>
        <p:txBody>
          <a:bodyPr vert="horz" lIns="91440" tIns="45720" rIns="91440" bIns="45720" rtlCol="0" anchor="ctr">
            <a:normAutofit/>
          </a:bodyPr>
          <a:lstStyle/>
          <a:p>
            <a:r>
              <a:rPr lang="en-US" sz="1700" dirty="0">
                <a:ea typeface="+mn-lt"/>
                <a:cs typeface="+mn-lt"/>
              </a:rPr>
              <a:t>A tool for storing and exchanging value</a:t>
            </a:r>
            <a:endParaRPr lang="en-US" sz="1700" dirty="0"/>
          </a:p>
          <a:p>
            <a:r>
              <a:rPr lang="en-US" sz="1700" dirty="0">
                <a:ea typeface="+mn-lt"/>
                <a:cs typeface="+mn-lt"/>
              </a:rPr>
              <a:t>Its form and control have significant implications on society</a:t>
            </a:r>
            <a:endParaRPr lang="en-US" sz="1700" dirty="0"/>
          </a:p>
          <a:p>
            <a:r>
              <a:rPr lang="en-US" sz="1700" dirty="0">
                <a:ea typeface="+mn-lt"/>
                <a:cs typeface="+mn-lt"/>
              </a:rPr>
              <a:t>Understanding the nature of money helps appreciate the potential of bitcoin</a:t>
            </a:r>
            <a:endParaRPr lang="en-US" sz="1700" dirty="0"/>
          </a:p>
        </p:txBody>
      </p:sp>
    </p:spTree>
    <p:extLst>
      <p:ext uri="{BB962C8B-B14F-4D97-AF65-F5344CB8AC3E}">
        <p14:creationId xmlns:p14="http://schemas.microsoft.com/office/powerpoint/2010/main" val="3784597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3AC45-DC6C-35EC-DF24-B887262DAB49}"/>
              </a:ext>
            </a:extLst>
          </p:cNvPr>
          <p:cNvSpPr>
            <a:spLocks noGrp="1"/>
          </p:cNvSpPr>
          <p:nvPr>
            <p:ph type="title"/>
          </p:nvPr>
        </p:nvSpPr>
        <p:spPr>
          <a:xfrm>
            <a:off x="640080" y="329184"/>
            <a:ext cx="6894576" cy="1783080"/>
          </a:xfrm>
        </p:spPr>
        <p:txBody>
          <a:bodyPr anchor="b">
            <a:normAutofit/>
          </a:bodyPr>
          <a:lstStyle/>
          <a:p>
            <a:r>
              <a:rPr lang="en-US" sz="5400">
                <a:ea typeface="+mj-lt"/>
                <a:cs typeface="+mj-lt"/>
              </a:rPr>
              <a:t>Ethical Implications of Fiat Currency</a:t>
            </a:r>
            <a:endParaRPr lang="en-US" sz="5400"/>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B5DE51-9051-7FEE-FA2E-5EA7C944733C}"/>
              </a:ext>
            </a:extLst>
          </p:cNvPr>
          <p:cNvSpPr>
            <a:spLocks noGrp="1"/>
          </p:cNvSpPr>
          <p:nvPr>
            <p:ph idx="1"/>
          </p:nvPr>
        </p:nvSpPr>
        <p:spPr>
          <a:xfrm>
            <a:off x="640080" y="2706624"/>
            <a:ext cx="6894576" cy="3483864"/>
          </a:xfrm>
        </p:spPr>
        <p:txBody>
          <a:bodyPr vert="horz" lIns="91440" tIns="45720" rIns="91440" bIns="45720" rtlCol="0">
            <a:normAutofit/>
          </a:bodyPr>
          <a:lstStyle/>
          <a:p>
            <a:r>
              <a:rPr lang="en-US" sz="2200" dirty="0">
                <a:ea typeface="+mn-lt"/>
                <a:cs typeface="+mn-lt"/>
              </a:rPr>
              <a:t>Issued by central banks and governments</a:t>
            </a:r>
            <a:endParaRPr lang="en-US" sz="2200" dirty="0"/>
          </a:p>
          <a:p>
            <a:r>
              <a:rPr lang="en-US" sz="2200" dirty="0">
                <a:ea typeface="+mn-lt"/>
                <a:cs typeface="+mn-lt"/>
              </a:rPr>
              <a:t>Manipulation leads to inflation, devaluation, and economic instability</a:t>
            </a:r>
            <a:endParaRPr lang="en-US" sz="2200"/>
          </a:p>
          <a:p>
            <a:r>
              <a:rPr lang="en-US" sz="2200" dirty="0">
                <a:ea typeface="+mn-lt"/>
                <a:cs typeface="+mn-lt"/>
              </a:rPr>
              <a:t>Inherently flawed and prone to corruption</a:t>
            </a:r>
            <a:endParaRPr lang="en-US" sz="2200"/>
          </a:p>
          <a:p>
            <a:r>
              <a:rPr lang="en-US" sz="2200" dirty="0">
                <a:ea typeface="+mn-lt"/>
                <a:cs typeface="+mn-lt"/>
              </a:rPr>
              <a:t>Allows a small group of people to exert undue influence over the economy</a:t>
            </a:r>
            <a:endParaRPr lang="en-US" sz="2200" dirty="0"/>
          </a:p>
          <a:p>
            <a:endParaRPr lang="en-US" sz="2200"/>
          </a:p>
        </p:txBody>
      </p:sp>
      <p:pic>
        <p:nvPicPr>
          <p:cNvPr id="5" name="Picture 4" descr="A black and white logo&#10;&#10;Description automatically generated">
            <a:extLst>
              <a:ext uri="{FF2B5EF4-FFF2-40B4-BE49-F238E27FC236}">
                <a16:creationId xmlns:a16="http://schemas.microsoft.com/office/drawing/2014/main" id="{D46C2EC3-D0D7-18EE-5BBA-89EF7A4DF23C}"/>
              </a:ext>
            </a:extLst>
          </p:cNvPr>
          <p:cNvPicPr>
            <a:picLocks noChangeAspect="1"/>
          </p:cNvPicPr>
          <p:nvPr/>
        </p:nvPicPr>
        <p:blipFill>
          <a:blip r:embed="rId3"/>
          <a:stretch>
            <a:fillRect/>
          </a:stretch>
        </p:blipFill>
        <p:spPr>
          <a:xfrm>
            <a:off x="7936998" y="329184"/>
            <a:ext cx="3465003" cy="3438727"/>
          </a:xfrm>
          <a:prstGeom prst="rect">
            <a:avLst/>
          </a:prstGeom>
        </p:spPr>
      </p:pic>
      <p:pic>
        <p:nvPicPr>
          <p:cNvPr id="6" name="Picture 5" descr="A close up of a currency&#10;&#10;Description automatically generated">
            <a:extLst>
              <a:ext uri="{FF2B5EF4-FFF2-40B4-BE49-F238E27FC236}">
                <a16:creationId xmlns:a16="http://schemas.microsoft.com/office/drawing/2014/main" id="{BC940345-CC2B-4EFF-BEBA-9E40F31A493F}"/>
              </a:ext>
            </a:extLst>
          </p:cNvPr>
          <p:cNvPicPr>
            <a:picLocks noChangeAspect="1"/>
          </p:cNvPicPr>
          <p:nvPr/>
        </p:nvPicPr>
        <p:blipFill>
          <a:blip r:embed="rId4"/>
          <a:stretch>
            <a:fillRect/>
          </a:stretch>
        </p:blipFill>
        <p:spPr>
          <a:xfrm>
            <a:off x="7541961" y="3886504"/>
            <a:ext cx="4254307" cy="2325168"/>
          </a:xfrm>
          <a:prstGeom prst="rect">
            <a:avLst/>
          </a:prstGeom>
        </p:spPr>
      </p:pic>
    </p:spTree>
    <p:extLst>
      <p:ext uri="{BB962C8B-B14F-4D97-AF65-F5344CB8AC3E}">
        <p14:creationId xmlns:p14="http://schemas.microsoft.com/office/powerpoint/2010/main" val="3962166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7773F8-FA4B-4587-2CC2-B1327F9461CC}"/>
              </a:ext>
            </a:extLst>
          </p:cNvPr>
          <p:cNvSpPr>
            <a:spLocks noGrp="1"/>
          </p:cNvSpPr>
          <p:nvPr>
            <p:ph type="title"/>
          </p:nvPr>
        </p:nvSpPr>
        <p:spPr>
          <a:xfrm>
            <a:off x="6739128" y="638089"/>
            <a:ext cx="4818888" cy="1476801"/>
          </a:xfrm>
        </p:spPr>
        <p:txBody>
          <a:bodyPr anchor="b">
            <a:normAutofit/>
          </a:bodyPr>
          <a:lstStyle/>
          <a:p>
            <a:r>
              <a:rPr lang="en-US" sz="5000"/>
              <a:t>Ethical Properties of </a:t>
            </a:r>
            <a:r>
              <a:rPr lang="en-US" sz="5000">
                <a:ea typeface="+mj-lt"/>
                <a:cs typeface="+mj-lt"/>
              </a:rPr>
              <a:t>Bitcoin</a:t>
            </a:r>
          </a:p>
        </p:txBody>
      </p:sp>
      <p:pic>
        <p:nvPicPr>
          <p:cNvPr id="4" name="Picture 3" descr="Resistance Money | A Philosophical Case for Bitcoin">
            <a:extLst>
              <a:ext uri="{FF2B5EF4-FFF2-40B4-BE49-F238E27FC236}">
                <a16:creationId xmlns:a16="http://schemas.microsoft.com/office/drawing/2014/main" id="{E5BBBFDF-D786-A9B1-3276-971B13E1F36C}"/>
              </a:ext>
            </a:extLst>
          </p:cNvPr>
          <p:cNvPicPr>
            <a:picLocks noChangeAspect="1"/>
          </p:cNvPicPr>
          <p:nvPr/>
        </p:nvPicPr>
        <p:blipFill>
          <a:blip r:embed="rId3"/>
          <a:stretch>
            <a:fillRect/>
          </a:stretch>
        </p:blipFill>
        <p:spPr>
          <a:xfrm>
            <a:off x="630936" y="699516"/>
            <a:ext cx="5458968" cy="5458968"/>
          </a:xfrm>
          <a:prstGeom prst="rect">
            <a:avLst/>
          </a:prstGeom>
        </p:spPr>
      </p:pic>
      <p:sp>
        <p:nvSpPr>
          <p:cNvPr id="1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0FBD99-9FA7-9BBA-FBE3-757C9C95E490}"/>
              </a:ext>
            </a:extLst>
          </p:cNvPr>
          <p:cNvSpPr>
            <a:spLocks noGrp="1"/>
          </p:cNvSpPr>
          <p:nvPr>
            <p:ph idx="1"/>
          </p:nvPr>
        </p:nvSpPr>
        <p:spPr>
          <a:xfrm>
            <a:off x="6739128" y="2664886"/>
            <a:ext cx="4818888" cy="3550789"/>
          </a:xfrm>
        </p:spPr>
        <p:txBody>
          <a:bodyPr vert="horz" lIns="91440" tIns="45720" rIns="91440" bIns="45720" rtlCol="0" anchor="t">
            <a:normAutofit/>
          </a:bodyPr>
          <a:lstStyle/>
          <a:p>
            <a:r>
              <a:rPr lang="en-US" sz="1700" dirty="0">
                <a:ea typeface="+mn-lt"/>
                <a:cs typeface="+mn-lt"/>
              </a:rPr>
              <a:t>The individual has a choice to opt-in to the system</a:t>
            </a:r>
          </a:p>
          <a:p>
            <a:r>
              <a:rPr lang="en-US" sz="1700" dirty="0">
                <a:ea typeface="+mn-lt"/>
                <a:cs typeface="+mn-lt"/>
              </a:rPr>
              <a:t>Fixed supply and issuance schedule prevent inflation</a:t>
            </a:r>
            <a:endParaRPr lang="en-US" sz="1700" dirty="0"/>
          </a:p>
          <a:p>
            <a:r>
              <a:rPr lang="en-US" sz="1700" dirty="0">
                <a:ea typeface="+mn-lt"/>
                <a:cs typeface="+mn-lt"/>
              </a:rPr>
              <a:t>No single entity can control or manipulate bitcoin</a:t>
            </a:r>
            <a:endParaRPr lang="en-US" sz="1700" dirty="0"/>
          </a:p>
          <a:p>
            <a:r>
              <a:rPr lang="en-US" sz="1700" dirty="0">
                <a:ea typeface="+mn-lt"/>
                <a:cs typeface="+mn-lt"/>
              </a:rPr>
              <a:t>Empowers individuals to have greater control over their finances</a:t>
            </a:r>
          </a:p>
          <a:p>
            <a:r>
              <a:rPr lang="en-US" sz="1700" dirty="0"/>
              <a:t>Self-Custody with Private Key offline in cold storage</a:t>
            </a:r>
          </a:p>
          <a:p>
            <a:r>
              <a:rPr lang="en-US" sz="1700" dirty="0"/>
              <a:t>Censorship Resistant, no one can block transactions</a:t>
            </a:r>
          </a:p>
        </p:txBody>
      </p:sp>
    </p:spTree>
    <p:extLst>
      <p:ext uri="{BB962C8B-B14F-4D97-AF65-F5344CB8AC3E}">
        <p14:creationId xmlns:p14="http://schemas.microsoft.com/office/powerpoint/2010/main" val="279685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CE34F-3113-2205-C16A-A11CC4631F77}"/>
              </a:ext>
            </a:extLst>
          </p:cNvPr>
          <p:cNvSpPr>
            <a:spLocks noGrp="1"/>
          </p:cNvSpPr>
          <p:nvPr>
            <p:ph type="title"/>
          </p:nvPr>
        </p:nvSpPr>
        <p:spPr>
          <a:xfrm>
            <a:off x="630936" y="640080"/>
            <a:ext cx="4818888" cy="1481328"/>
          </a:xfrm>
        </p:spPr>
        <p:txBody>
          <a:bodyPr anchor="b">
            <a:normAutofit/>
          </a:bodyPr>
          <a:lstStyle/>
          <a:p>
            <a:r>
              <a:rPr lang="en-US" sz="5400" dirty="0"/>
              <a:t>Bart Gnirk</a:t>
            </a:r>
          </a:p>
        </p:txBody>
      </p:sp>
      <p:sp>
        <p:nvSpPr>
          <p:cNvPr id="2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CE9B4E-F0BB-D138-43B6-74C7FED0FEF2}"/>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n-US" sz="2200">
                <a:latin typeface="Aptos"/>
              </a:rPr>
              <a:t>BSC Cybersecurity Student</a:t>
            </a:r>
          </a:p>
          <a:p>
            <a:r>
              <a:rPr lang="en-US" sz="2200">
                <a:latin typeface="Aptos"/>
              </a:rPr>
              <a:t>Went down the Bitcoin rabbit hole in 2020</a:t>
            </a:r>
          </a:p>
          <a:p>
            <a:r>
              <a:rPr lang="en-US" sz="2200">
                <a:latin typeface="Aptos"/>
              </a:rPr>
              <a:t>Founded the Bitcoin Research Club in Fall 2023 Semester</a:t>
            </a:r>
          </a:p>
          <a:p>
            <a:pPr lvl="1"/>
            <a:r>
              <a:rPr lang="en-US" sz="2200">
                <a:latin typeface="Aptos"/>
              </a:rPr>
              <a:t>Club President</a:t>
            </a:r>
          </a:p>
          <a:p>
            <a:r>
              <a:rPr lang="en-US" sz="2200">
                <a:latin typeface="Aptos"/>
              </a:rPr>
              <a:t>Former Helpdesk Security Analyst for Swan Bitcoin</a:t>
            </a:r>
            <a:endParaRPr lang="en-US" sz="2200"/>
          </a:p>
        </p:txBody>
      </p:sp>
      <p:pic>
        <p:nvPicPr>
          <p:cNvPr id="4" name="Picture 3" descr="Two men standing in front of a stage&#10;&#10;Description automatically generated">
            <a:extLst>
              <a:ext uri="{FF2B5EF4-FFF2-40B4-BE49-F238E27FC236}">
                <a16:creationId xmlns:a16="http://schemas.microsoft.com/office/drawing/2014/main" id="{C1D5F312-DD9E-5C3B-6181-1E2B45E6258C}"/>
              </a:ext>
            </a:extLst>
          </p:cNvPr>
          <p:cNvPicPr>
            <a:picLocks noChangeAspect="1"/>
          </p:cNvPicPr>
          <p:nvPr/>
        </p:nvPicPr>
        <p:blipFill>
          <a:blip r:embed="rId2"/>
          <a:srcRect l="14506" r="18308"/>
          <a:stretch/>
        </p:blipFill>
        <p:spPr>
          <a:xfrm>
            <a:off x="6099048" y="707748"/>
            <a:ext cx="5458968" cy="5442503"/>
          </a:xfrm>
          <a:prstGeom prst="rect">
            <a:avLst/>
          </a:prstGeom>
        </p:spPr>
      </p:pic>
    </p:spTree>
    <p:extLst>
      <p:ext uri="{BB962C8B-B14F-4D97-AF65-F5344CB8AC3E}">
        <p14:creationId xmlns:p14="http://schemas.microsoft.com/office/powerpoint/2010/main" val="143150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DC0B44-CE7A-6484-BB38-1C8135241D6C}"/>
              </a:ext>
            </a:extLst>
          </p:cNvPr>
          <p:cNvSpPr>
            <a:spLocks noGrp="1"/>
          </p:cNvSpPr>
          <p:nvPr/>
        </p:nvSpPr>
        <p:spPr>
          <a:xfrm>
            <a:off x="2013414" y="457201"/>
            <a:ext cx="4735939" cy="1556870"/>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90000"/>
              </a:lnSpc>
              <a:spcAft>
                <a:spcPts val="600"/>
              </a:spcAft>
            </a:pPr>
            <a:r>
              <a:rPr lang="en-US" sz="4000">
                <a:solidFill>
                  <a:schemeClr val="tx1"/>
                </a:solidFill>
                <a:effectLst>
                  <a:glow rad="38100">
                    <a:prstClr val="black">
                      <a:lumMod val="65000"/>
                      <a:lumOff val="35000"/>
                      <a:alpha val="50000"/>
                    </a:prstClr>
                  </a:glow>
                  <a:outerShdw blurRad="28575" dist="31750" dir="13200000" algn="tl" rotWithShape="0">
                    <a:srgbClr val="000000">
                      <a:alpha val="25000"/>
                    </a:srgbClr>
                  </a:outerShdw>
                </a:effectLst>
              </a:rPr>
              <a:t>What do we do?</a:t>
            </a:r>
          </a:p>
        </p:txBody>
      </p:sp>
      <p:pic>
        <p:nvPicPr>
          <p:cNvPr id="5" name="Content Placeholder 4" descr="A black and yellow logo&#10;&#10;Description automatically generated">
            <a:extLst>
              <a:ext uri="{FF2B5EF4-FFF2-40B4-BE49-F238E27FC236}">
                <a16:creationId xmlns:a16="http://schemas.microsoft.com/office/drawing/2014/main" id="{0F25F742-6F15-925B-8B96-05B9FD6200E1}"/>
              </a:ext>
            </a:extLst>
          </p:cNvPr>
          <p:cNvPicPr>
            <a:picLocks noGrp="1" noChangeAspect="1"/>
          </p:cNvPicPr>
          <p:nvPr>
            <p:ph idx="4294967295"/>
          </p:nvPr>
        </p:nvPicPr>
        <p:blipFill>
          <a:blip r:embed="rId3"/>
          <a:stretch>
            <a:fillRect/>
          </a:stretch>
        </p:blipFill>
        <p:spPr>
          <a:xfrm>
            <a:off x="7721600" y="800100"/>
            <a:ext cx="3606800" cy="2209800"/>
          </a:xfrm>
          <a:prstGeom prst="rect">
            <a:avLst/>
          </a:prstGeom>
        </p:spPr>
      </p:pic>
      <p:pic>
        <p:nvPicPr>
          <p:cNvPr id="6" name="Picture 5" descr="A yellow and orange display board with pictures and a black table&#10;&#10;Description automatically generated">
            <a:extLst>
              <a:ext uri="{FF2B5EF4-FFF2-40B4-BE49-F238E27FC236}">
                <a16:creationId xmlns:a16="http://schemas.microsoft.com/office/drawing/2014/main" id="{E50F778D-5682-4AF1-F95F-DAD4A8D285CF}"/>
              </a:ext>
            </a:extLst>
          </p:cNvPr>
          <p:cNvPicPr>
            <a:picLocks noChangeAspect="1"/>
          </p:cNvPicPr>
          <p:nvPr/>
        </p:nvPicPr>
        <p:blipFill>
          <a:blip r:embed="rId4"/>
          <a:stretch>
            <a:fillRect/>
          </a:stretch>
        </p:blipFill>
        <p:spPr>
          <a:xfrm>
            <a:off x="8342579" y="3375824"/>
            <a:ext cx="2358530" cy="2243263"/>
          </a:xfrm>
          <a:prstGeom prst="rect">
            <a:avLst/>
          </a:prstGeom>
        </p:spPr>
      </p:pic>
      <p:graphicFrame>
        <p:nvGraphicFramePr>
          <p:cNvPr id="7" name="Content Placeholder 2">
            <a:extLst>
              <a:ext uri="{FF2B5EF4-FFF2-40B4-BE49-F238E27FC236}">
                <a16:creationId xmlns:a16="http://schemas.microsoft.com/office/drawing/2014/main" id="{E104C74D-4082-0327-6A23-4677F0E273DC}"/>
              </a:ext>
            </a:extLst>
          </p:cNvPr>
          <p:cNvGraphicFramePr>
            <a:graphicFrameLocks noGrp="1"/>
          </p:cNvGraphicFramePr>
          <p:nvPr>
            <p:extLst>
              <p:ext uri="{D42A27DB-BD31-4B8C-83A1-F6EECF244321}">
                <p14:modId xmlns:p14="http://schemas.microsoft.com/office/powerpoint/2010/main" val="3057493781"/>
              </p:ext>
            </p:extLst>
          </p:nvPr>
        </p:nvGraphicFramePr>
        <p:xfrm>
          <a:off x="1136396" y="2277036"/>
          <a:ext cx="5814239" cy="34611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05711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B9660-507C-523D-0CA3-A8557FDE7A16}"/>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SUMMER CONFERENCE!</a:t>
            </a:r>
          </a:p>
        </p:txBody>
      </p:sp>
      <p:sp>
        <p:nvSpPr>
          <p:cNvPr id="4" name="Text Placeholder 3">
            <a:extLst>
              <a:ext uri="{FF2B5EF4-FFF2-40B4-BE49-F238E27FC236}">
                <a16:creationId xmlns:a16="http://schemas.microsoft.com/office/drawing/2014/main" id="{E4B79B81-8859-506E-6F00-FCCFCBFDF8C3}"/>
              </a:ext>
            </a:extLst>
          </p:cNvPr>
          <p:cNvSpPr>
            <a:spLocks noGrp="1"/>
          </p:cNvSpPr>
          <p:nvPr>
            <p:ph type="body" sz="half" idx="2"/>
          </p:nvPr>
        </p:nvSpPr>
        <p:spPr>
          <a:xfrm>
            <a:off x="650905" y="5653053"/>
            <a:ext cx="10909643" cy="552659"/>
          </a:xfrm>
        </p:spPr>
        <p:txBody>
          <a:bodyPr vert="horz" lIns="91440" tIns="45720" rIns="91440" bIns="45720" rtlCol="0" anchor="ctr">
            <a:normAutofit/>
          </a:bodyPr>
          <a:lstStyle/>
          <a:p>
            <a:pPr algn="ctr"/>
            <a:r>
              <a:rPr lang="en-US" sz="2400"/>
              <a:t>Free Student Pass</a:t>
            </a:r>
          </a:p>
        </p:txBody>
      </p:sp>
      <p:pic>
        <p:nvPicPr>
          <p:cNvPr id="7" name="Picture 6" descr="A large sign with a large screen&#10;&#10;Description automatically generated">
            <a:extLst>
              <a:ext uri="{FF2B5EF4-FFF2-40B4-BE49-F238E27FC236}">
                <a16:creationId xmlns:a16="http://schemas.microsoft.com/office/drawing/2014/main" id="{7F07F94D-1F42-6D63-48EC-4BFF44129892}"/>
              </a:ext>
            </a:extLst>
          </p:cNvPr>
          <p:cNvPicPr>
            <a:picLocks noChangeAspect="1"/>
          </p:cNvPicPr>
          <p:nvPr/>
        </p:nvPicPr>
        <p:blipFill>
          <a:blip r:embed="rId3"/>
          <a:stretch>
            <a:fillRect/>
          </a:stretch>
        </p:blipFill>
        <p:spPr>
          <a:xfrm rot="5400000">
            <a:off x="7987198" y="1073081"/>
            <a:ext cx="4087368" cy="2299144"/>
          </a:xfrm>
          <a:prstGeom prst="rect">
            <a:avLst/>
          </a:prstGeom>
        </p:spPr>
      </p:pic>
      <p:pic>
        <p:nvPicPr>
          <p:cNvPr id="6" name="Picture 5" descr="A person holding an orange banner&#10;&#10;Description automatically generated">
            <a:extLst>
              <a:ext uri="{FF2B5EF4-FFF2-40B4-BE49-F238E27FC236}">
                <a16:creationId xmlns:a16="http://schemas.microsoft.com/office/drawing/2014/main" id="{A766BE26-C525-3EB2-7E69-0C4B3ADA85C3}"/>
              </a:ext>
            </a:extLst>
          </p:cNvPr>
          <p:cNvPicPr>
            <a:picLocks noChangeAspect="1"/>
          </p:cNvPicPr>
          <p:nvPr/>
        </p:nvPicPr>
        <p:blipFill>
          <a:blip r:embed="rId4"/>
          <a:stretch>
            <a:fillRect/>
          </a:stretch>
        </p:blipFill>
        <p:spPr>
          <a:xfrm>
            <a:off x="809925" y="164592"/>
            <a:ext cx="2564823" cy="4087368"/>
          </a:xfrm>
          <a:prstGeom prst="rect">
            <a:avLst/>
          </a:prstGeom>
        </p:spPr>
      </p:pic>
      <p:pic>
        <p:nvPicPr>
          <p:cNvPr id="5" name="Picture Placeholder 4" descr="A large crowd of people in a large room&#10;&#10;Description automatically generated">
            <a:extLst>
              <a:ext uri="{FF2B5EF4-FFF2-40B4-BE49-F238E27FC236}">
                <a16:creationId xmlns:a16="http://schemas.microsoft.com/office/drawing/2014/main" id="{D03E53A4-2E4B-5898-C75F-477550FF0E8C}"/>
              </a:ext>
            </a:extLst>
          </p:cNvPr>
          <p:cNvPicPr>
            <a:picLocks noGrp="1" noChangeAspect="1"/>
          </p:cNvPicPr>
          <p:nvPr>
            <p:ph type="pic" idx="1"/>
          </p:nvPr>
        </p:nvPicPr>
        <p:blipFill>
          <a:blip r:embed="rId5"/>
          <a:srcRect l="14381" r="14381"/>
          <a:stretch/>
        </p:blipFill>
        <p:spPr>
          <a:xfrm>
            <a:off x="4222286" y="724532"/>
            <a:ext cx="3758184" cy="2967487"/>
          </a:xfrm>
          <a:prstGeom prst="rect">
            <a:avLst/>
          </a:prstGeom>
        </p:spPr>
      </p:pic>
      <p:sp>
        <p:nvSpPr>
          <p:cNvPr id="14"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94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173FD-10ED-F317-AA15-C0F29D25F9F1}"/>
              </a:ext>
            </a:extLst>
          </p:cNvPr>
          <p:cNvSpPr>
            <a:spLocks noGrp="1"/>
          </p:cNvSpPr>
          <p:nvPr>
            <p:ph type="ctrTitle"/>
          </p:nvPr>
        </p:nvSpPr>
        <p:spPr>
          <a:xfrm>
            <a:off x="4853988" y="320041"/>
            <a:ext cx="6707084" cy="3892668"/>
          </a:xfrm>
        </p:spPr>
        <p:txBody>
          <a:bodyPr>
            <a:normAutofit/>
          </a:bodyPr>
          <a:lstStyle/>
          <a:p>
            <a:pPr algn="l"/>
            <a:r>
              <a:rPr lang="en-US" sz="6600"/>
              <a:t>WHY BITCOIN?</a:t>
            </a:r>
          </a:p>
        </p:txBody>
      </p:sp>
      <p:pic>
        <p:nvPicPr>
          <p:cNvPr id="3" name="Picture 2" descr="Bitcoin - Wikipedia">
            <a:extLst>
              <a:ext uri="{FF2B5EF4-FFF2-40B4-BE49-F238E27FC236}">
                <a16:creationId xmlns:a16="http://schemas.microsoft.com/office/drawing/2014/main" id="{EC218D14-01E1-17AF-56CE-9F60E0D55FFB}"/>
              </a:ext>
            </a:extLst>
          </p:cNvPr>
          <p:cNvPicPr>
            <a:picLocks noChangeAspect="1"/>
          </p:cNvPicPr>
          <p:nvPr/>
        </p:nvPicPr>
        <p:blipFill>
          <a:blip r:embed="rId2"/>
          <a:stretch>
            <a:fillRect/>
          </a:stretch>
        </p:blipFill>
        <p:spPr>
          <a:xfrm>
            <a:off x="320040" y="1226248"/>
            <a:ext cx="4087368" cy="4087368"/>
          </a:xfrm>
          <a:prstGeom prst="rect">
            <a:avLst/>
          </a:prstGeom>
        </p:spPr>
      </p:pic>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441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8798F02-F0A5-83F9-6B58-AF90495892F2}"/>
              </a:ext>
            </a:extLst>
          </p:cNvPr>
          <p:cNvSpPr>
            <a:spLocks noGrp="1"/>
          </p:cNvSpPr>
          <p:nvPr>
            <p:ph type="title"/>
          </p:nvPr>
        </p:nvSpPr>
        <p:spPr>
          <a:xfrm>
            <a:off x="630936" y="640080"/>
            <a:ext cx="4818888" cy="1481328"/>
          </a:xfrm>
        </p:spPr>
        <p:txBody>
          <a:bodyPr vert="horz" lIns="91440" tIns="45720" rIns="91440" bIns="45720" rtlCol="0" anchor="b">
            <a:normAutofit/>
          </a:bodyPr>
          <a:lstStyle/>
          <a:p>
            <a:pPr defTabSz="914400"/>
            <a:r>
              <a:rPr lang="en-US" sz="5400" kern="1200">
                <a:solidFill>
                  <a:schemeClr val="tx1"/>
                </a:solidFill>
                <a:latin typeface="+mj-lt"/>
                <a:ea typeface="+mj-ea"/>
                <a:cs typeface="+mj-cs"/>
              </a:rPr>
              <a:t>INFLATION</a:t>
            </a:r>
          </a:p>
        </p:txBody>
      </p:sp>
      <p:sp>
        <p:nvSpPr>
          <p:cNvPr id="6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9" name="Text Placeholder 3">
            <a:extLst>
              <a:ext uri="{FF2B5EF4-FFF2-40B4-BE49-F238E27FC236}">
                <a16:creationId xmlns:a16="http://schemas.microsoft.com/office/drawing/2014/main" id="{F159F5C0-9A84-1988-A85B-C809234324DA}"/>
              </a:ext>
            </a:extLst>
          </p:cNvPr>
          <p:cNvGraphicFramePr/>
          <p:nvPr>
            <p:extLst>
              <p:ext uri="{D42A27DB-BD31-4B8C-83A1-F6EECF244321}">
                <p14:modId xmlns:p14="http://schemas.microsoft.com/office/powerpoint/2010/main" val="35877842"/>
              </p:ext>
            </p:extLst>
          </p:nvPr>
        </p:nvGraphicFramePr>
        <p:xfrm>
          <a:off x="222830" y="618753"/>
          <a:ext cx="5397514" cy="6084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0" name="Picture 299" descr="A chart of a dollar&#10;&#10;Description automatically generated">
            <a:extLst>
              <a:ext uri="{FF2B5EF4-FFF2-40B4-BE49-F238E27FC236}">
                <a16:creationId xmlns:a16="http://schemas.microsoft.com/office/drawing/2014/main" id="{EC74C716-130C-3754-5156-F38B5C408796}"/>
              </a:ext>
            </a:extLst>
          </p:cNvPr>
          <p:cNvPicPr>
            <a:picLocks noChangeAspect="1"/>
          </p:cNvPicPr>
          <p:nvPr/>
        </p:nvPicPr>
        <p:blipFill>
          <a:blip r:embed="rId8"/>
          <a:stretch>
            <a:fillRect/>
          </a:stretch>
        </p:blipFill>
        <p:spPr>
          <a:xfrm>
            <a:off x="5442744" y="146844"/>
            <a:ext cx="6604000" cy="6553200"/>
          </a:xfrm>
          <a:prstGeom prst="rect">
            <a:avLst/>
          </a:prstGeom>
        </p:spPr>
      </p:pic>
    </p:spTree>
    <p:extLst>
      <p:ext uri="{BB962C8B-B14F-4D97-AF65-F5344CB8AC3E}">
        <p14:creationId xmlns:p14="http://schemas.microsoft.com/office/powerpoint/2010/main" val="2217083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BDFFA-B9D4-7DC4-A617-D83F7EDD34E7}"/>
              </a:ext>
            </a:extLst>
          </p:cNvPr>
          <p:cNvSpPr>
            <a:spLocks noGrp="1"/>
          </p:cNvSpPr>
          <p:nvPr>
            <p:ph type="title"/>
          </p:nvPr>
        </p:nvSpPr>
        <p:spPr>
          <a:xfrm>
            <a:off x="841248" y="548640"/>
            <a:ext cx="3600860" cy="5431536"/>
          </a:xfrm>
        </p:spPr>
        <p:txBody>
          <a:bodyPr>
            <a:normAutofit/>
          </a:bodyPr>
          <a:lstStyle/>
          <a:p>
            <a:r>
              <a:rPr lang="en-US" sz="5400" dirty="0"/>
              <a:t>What is Bitcoin?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7545DB-35E1-36D0-8428-98F7B8238DDB}"/>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buNone/>
            </a:pPr>
            <a:r>
              <a:rPr lang="en-US" dirty="0">
                <a:ea typeface="+mn-lt"/>
                <a:cs typeface="+mn-lt"/>
              </a:rPr>
              <a:t>Decentralized digital currency that is finite and exists outside of the control of governments and banks.</a:t>
            </a:r>
          </a:p>
          <a:p>
            <a:pPr marL="0" indent="0">
              <a:buNone/>
            </a:pPr>
            <a:endParaRPr lang="en-US" dirty="0"/>
          </a:p>
          <a:p>
            <a:pPr marL="0" indent="0">
              <a:buNone/>
            </a:pPr>
            <a:r>
              <a:rPr lang="en-US" dirty="0">
                <a:ea typeface="+mn-lt"/>
                <a:cs typeface="+mn-lt"/>
              </a:rPr>
              <a:t>Internet native, meaning it is a form of money built for online transactions.</a:t>
            </a:r>
            <a:endParaRPr lang="en-US" dirty="0"/>
          </a:p>
        </p:txBody>
      </p:sp>
    </p:spTree>
    <p:extLst>
      <p:ext uri="{BB962C8B-B14F-4D97-AF65-F5344CB8AC3E}">
        <p14:creationId xmlns:p14="http://schemas.microsoft.com/office/powerpoint/2010/main" val="132901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a bitcoin&#10;&#10;Description automatically generated">
            <a:extLst>
              <a:ext uri="{FF2B5EF4-FFF2-40B4-BE49-F238E27FC236}">
                <a16:creationId xmlns:a16="http://schemas.microsoft.com/office/drawing/2014/main" id="{1B1E6413-FE79-B21E-CC5D-A4B149901748}"/>
              </a:ext>
            </a:extLst>
          </p:cNvPr>
          <p:cNvPicPr>
            <a:picLocks noChangeAspect="1"/>
          </p:cNvPicPr>
          <p:nvPr/>
        </p:nvPicPr>
        <p:blipFill>
          <a:blip r:embed="rId3"/>
          <a:stretch>
            <a:fillRect/>
          </a:stretch>
        </p:blipFill>
        <p:spPr>
          <a:xfrm>
            <a:off x="1303049" y="914400"/>
            <a:ext cx="9509701" cy="4968819"/>
          </a:xfrm>
          <a:prstGeom prst="rect">
            <a:avLst/>
          </a:prstGeom>
        </p:spPr>
      </p:pic>
    </p:spTree>
    <p:extLst>
      <p:ext uri="{BB962C8B-B14F-4D97-AF65-F5344CB8AC3E}">
        <p14:creationId xmlns:p14="http://schemas.microsoft.com/office/powerpoint/2010/main" val="829123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17</Notes>
  <HiddenSlides>0</HiddenSlide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office theme</vt:lpstr>
      <vt:lpstr>Midnight</vt:lpstr>
      <vt:lpstr>AI SUMMIT 2024</vt:lpstr>
      <vt:lpstr>Why AI Presentation</vt:lpstr>
      <vt:lpstr>Bart Gnirk</vt:lpstr>
      <vt:lpstr>PowerPoint Presentation</vt:lpstr>
      <vt:lpstr>SUMMER CONFERENCE!</vt:lpstr>
      <vt:lpstr>WHY BITCOIN?</vt:lpstr>
      <vt:lpstr>INFLATION</vt:lpstr>
      <vt:lpstr>What is Bitcoin?</vt:lpstr>
      <vt:lpstr>PowerPoint Presentation</vt:lpstr>
      <vt:lpstr>Author Jeff Booth:  ‘Relative to Bitcoin, All Prices Are Falling and Will Forever’</vt:lpstr>
      <vt:lpstr>PowerPoint Presentation</vt:lpstr>
      <vt:lpstr>Elements of AI</vt:lpstr>
      <vt:lpstr>Introduction to AI</vt:lpstr>
      <vt:lpstr>3 Key AI Applications</vt:lpstr>
      <vt:lpstr>Related Fields of AI</vt:lpstr>
      <vt:lpstr>Turing Test</vt:lpstr>
      <vt:lpstr>General vs Narrow AI</vt:lpstr>
      <vt:lpstr>Machine Learning</vt:lpstr>
      <vt:lpstr>Key Machine Learning Types</vt:lpstr>
      <vt:lpstr>AI Societal Implications</vt:lpstr>
      <vt:lpstr>Final Thoughts on AI</vt:lpstr>
      <vt:lpstr>AI Ethics Presentation</vt:lpstr>
      <vt:lpstr>Bitcoin Ethics</vt:lpstr>
      <vt:lpstr>Money and its Historical Context</vt:lpstr>
      <vt:lpstr>Ethical Implications of Fiat Currency</vt:lpstr>
      <vt:lpstr>Ethical Properties of Bitcoin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636</cp:revision>
  <dcterms:created xsi:type="dcterms:W3CDTF">2024-09-10T20:51:22Z</dcterms:created>
  <dcterms:modified xsi:type="dcterms:W3CDTF">2024-09-16T22:05:06Z</dcterms:modified>
</cp:coreProperties>
</file>